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handoutMasterIdLst>
    <p:handoutMasterId r:id="rId52"/>
  </p:handoutMasterIdLst>
  <p:sldIdLst>
    <p:sldId id="273" r:id="rId2"/>
    <p:sldId id="257" r:id="rId3"/>
    <p:sldId id="331" r:id="rId4"/>
    <p:sldId id="527" r:id="rId5"/>
    <p:sldId id="519" r:id="rId6"/>
    <p:sldId id="520" r:id="rId7"/>
    <p:sldId id="516" r:id="rId8"/>
    <p:sldId id="329" r:id="rId9"/>
    <p:sldId id="521" r:id="rId10"/>
    <p:sldId id="531" r:id="rId11"/>
    <p:sldId id="532" r:id="rId12"/>
    <p:sldId id="522" r:id="rId13"/>
    <p:sldId id="523" r:id="rId14"/>
    <p:sldId id="528" r:id="rId15"/>
    <p:sldId id="529" r:id="rId16"/>
    <p:sldId id="530" r:id="rId17"/>
    <p:sldId id="415" r:id="rId18"/>
    <p:sldId id="497" r:id="rId19"/>
    <p:sldId id="498" r:id="rId20"/>
    <p:sldId id="499" r:id="rId21"/>
    <p:sldId id="500" r:id="rId22"/>
    <p:sldId id="501" r:id="rId23"/>
    <p:sldId id="417" r:id="rId24"/>
    <p:sldId id="533" r:id="rId25"/>
    <p:sldId id="534" r:id="rId26"/>
    <p:sldId id="469" r:id="rId27"/>
    <p:sldId id="420" r:id="rId28"/>
    <p:sldId id="503" r:id="rId29"/>
    <p:sldId id="504" r:id="rId30"/>
    <p:sldId id="505" r:id="rId31"/>
    <p:sldId id="506" r:id="rId32"/>
    <p:sldId id="507" r:id="rId33"/>
    <p:sldId id="508" r:id="rId34"/>
    <p:sldId id="514" r:id="rId35"/>
    <p:sldId id="509" r:id="rId36"/>
    <p:sldId id="453" r:id="rId37"/>
    <p:sldId id="510" r:id="rId38"/>
    <p:sldId id="511" r:id="rId39"/>
    <p:sldId id="518" r:id="rId40"/>
    <p:sldId id="454" r:id="rId41"/>
    <p:sldId id="512" r:id="rId42"/>
    <p:sldId id="513" r:id="rId43"/>
    <p:sldId id="274" r:id="rId44"/>
    <p:sldId id="524" r:id="rId45"/>
    <p:sldId id="525" r:id="rId46"/>
    <p:sldId id="526" r:id="rId47"/>
    <p:sldId id="489" r:id="rId48"/>
    <p:sldId id="351" r:id="rId49"/>
    <p:sldId id="492" r:id="rId50"/>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08" autoAdjust="0"/>
    <p:restoredTop sz="78012" autoAdjust="0"/>
  </p:normalViewPr>
  <p:slideViewPr>
    <p:cSldViewPr>
      <p:cViewPr varScale="1">
        <p:scale>
          <a:sx n="68" d="100"/>
          <a:sy n="68" d="100"/>
        </p:scale>
        <p:origin x="-2074" y="-77"/>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5/6/2013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5/6/2013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smtClean="0"/>
              <a:t>Brooke</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12</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090">
              <a:defRPr/>
            </a:pPr>
            <a:r>
              <a:rPr lang="en-US" sz="1200" dirty="0" smtClean="0"/>
              <a:t>Brooke</a:t>
            </a:r>
            <a:endParaRPr lang="en-US" sz="12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smtClean="0"/>
              <a:t>Brooke</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5/6/2013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5/6/2013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5/6/2013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5/6/2013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5/6/2013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5/6/2013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5/6/2013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hyperlink" Target="http://www.achievethecore.org/leadership-tools-common-core/parent-resources/" TargetMode="Externa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www.achievethecore.org/leadership-tools-common-core/parent-resources/" TargetMode="Externa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hyperlink" Target="mailto:Academies2013@gctm.org" TargetMode="External"/><Relationship Id="rId4" Type="http://schemas.openxmlformats.org/officeDocument/2006/relationships/hyperlink" Target="http://www.gctm.or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6.pn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hyperlink" Target="http://elschools.org/student-work/butterfly-drafts"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hyperlink" Target="http://www.mathematicsvisionproject.org/secondary-two-mathematics.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ccgpsmathematics9-10.wikispaces.com/" TargetMode="Externa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secc.sedl.org/common_core_videos/index.php"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www.shodor.org/interactivate/"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hyperlink" Target="http://www.illustrativemathematics.org/" TargetMode="External"/><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8" Type="http://schemas.openxmlformats.org/officeDocument/2006/relationships/hyperlink" Target="http://commoncoretools.me/" TargetMode="External"/><Relationship Id="rId13" Type="http://schemas.openxmlformats.org/officeDocument/2006/relationships/hyperlink" Target="http://www.parcconline.org/" TargetMode="External"/><Relationship Id="rId3" Type="http://schemas.openxmlformats.org/officeDocument/2006/relationships/hyperlink" Target="http://bit.ly/RwWTdc" TargetMode="External"/><Relationship Id="rId7" Type="http://schemas.openxmlformats.org/officeDocument/2006/relationships/hyperlink" Target="http://www.corestandards.org/" TargetMode="External"/><Relationship Id="rId12" Type="http://schemas.openxmlformats.org/officeDocument/2006/relationships/hyperlink" Target="http://www.ccsstoolbox.org/" TargetMode="External"/><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illustrativemathematics.org/" TargetMode="External"/><Relationship Id="rId5" Type="http://schemas.openxmlformats.org/officeDocument/2006/relationships/hyperlink" Target="http://www.illustrativemathematics.org/" TargetMode="External"/><Relationship Id="rId15" Type="http://schemas.openxmlformats.org/officeDocument/2006/relationships/image" Target="../media/image2.jpeg"/><Relationship Id="rId10" Type="http://schemas.openxmlformats.org/officeDocument/2006/relationships/hyperlink" Target="http://www.map.mathshell.org.uk/materials/index.php" TargetMode="External"/><Relationship Id="rId4" Type="http://schemas.openxmlformats.org/officeDocument/2006/relationships/hyperlink" Target="http://bit.ly/yyhvtc" TargetMode="External"/><Relationship Id="rId9" Type="http://schemas.openxmlformats.org/officeDocument/2006/relationships/hyperlink" Target="http://bit.ly/URwOFT" TargetMode="External"/><Relationship Id="rId14" Type="http://schemas.openxmlformats.org/officeDocument/2006/relationships/hyperlink" Target="http://bit.ly/OoyaK5"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elschools.org/student-work"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12" Type="http://schemas.openxmlformats.org/officeDocument/2006/relationships/image" Target="../media/image2.jpe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blog.recursiveprocess.com/tag/wcydwt/" TargetMode="External"/><Relationship Id="rId5" Type="http://schemas.openxmlformats.org/officeDocument/2006/relationships/hyperlink" Target="http://www.edutopia.org/" TargetMode="External"/><Relationship Id="rId10" Type="http://schemas.openxmlformats.org/officeDocument/2006/relationships/hyperlink" Target="http://mrpiccmath.weebly.com/3-acts.html"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www.cgcs.org/Page/244" TargetMode="Externa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br>
              <a:rPr lang="en-US" sz="3200" dirty="0" smtClean="0"/>
            </a:br>
            <a:r>
              <a:rPr lang="en-US" sz="3200" dirty="0" smtClean="0"/>
              <a:t>Unit 1: Similarity, Congruence, and Proofs</a:t>
            </a:r>
            <a:r>
              <a:rPr lang="en-US" sz="4000" dirty="0" smtClean="0"/>
              <a:t/>
            </a:r>
            <a:br>
              <a:rPr lang="en-US" sz="4000" dirty="0" smtClean="0"/>
            </a:br>
            <a:r>
              <a:rPr lang="en-US" sz="2400" dirty="0" smtClean="0"/>
              <a:t>May 7,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0612" y="841374"/>
            <a:ext cx="3951256" cy="5286892"/>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748212" cy="5257800"/>
          </a:xfrm>
        </p:spPr>
        <p:txBody>
          <a:bodyPr/>
          <a:lstStyle/>
          <a:p>
            <a:pPr algn="l">
              <a:buFont typeface="Arial" pitchFamily="34" charset="0"/>
              <a:buChar char="•"/>
            </a:pPr>
            <a:r>
              <a:rPr lang="en-US" sz="2800" dirty="0" smtClean="0">
                <a:solidFill>
                  <a:schemeClr val="tx1"/>
                </a:solidFill>
                <a:latin typeface="Arial Narrow" pitchFamily="34" charset="0"/>
              </a:rPr>
              <a:t>An overview of 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Topics of discussion for parent-teacher communication regarding student academic progress</a:t>
            </a:r>
          </a:p>
          <a:p>
            <a:pPr algn="l">
              <a:buFont typeface="Arial" pitchFamily="34" charset="0"/>
              <a:buChar char="•"/>
            </a:pPr>
            <a:r>
              <a:rPr lang="en-US" sz="2800" dirty="0" smtClean="0">
                <a:solidFill>
                  <a:schemeClr val="tx1"/>
                </a:solidFill>
                <a:latin typeface="Arial Narrow" pitchFamily="34" charset="0"/>
              </a:rPr>
              <a:t>Tips for parents that will help their children plan for college and career</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219200" y="5638800"/>
            <a:ext cx="7086600" cy="646331"/>
          </a:xfrm>
          <a:prstGeom prst="rect">
            <a:avLst/>
          </a:prstGeom>
          <a:noFill/>
        </p:spPr>
        <p:txBody>
          <a:bodyPr wrap="square" rtlCol="0">
            <a:spAutoFit/>
          </a:bodyPr>
          <a:lstStyle/>
          <a:p>
            <a:r>
              <a:rPr lang="en-US" dirty="0">
                <a:hlinkClick r:id="rId5"/>
              </a:rPr>
              <a:t>http://www.achievethecore.org/leadership-tools-common-core/parent-resources</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22774859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9945" y="914400"/>
            <a:ext cx="3803055" cy="51054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748212" cy="5257800"/>
          </a:xfrm>
        </p:spPr>
        <p:txBody>
          <a:bodyPr/>
          <a:lstStyle/>
          <a:p>
            <a:pPr algn="l">
              <a:buFont typeface="Arial" pitchFamily="34" charset="0"/>
              <a:buChar char="•"/>
            </a:pPr>
            <a:r>
              <a:rPr lang="en-US" sz="2800" dirty="0" smtClean="0">
                <a:solidFill>
                  <a:schemeClr val="tx1"/>
                </a:solidFill>
                <a:latin typeface="Arial Narrow" pitchFamily="34" charset="0"/>
              </a:rPr>
              <a:t>An overview of 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Topics of discussion for parent-teacher communication regarding student academic progress</a:t>
            </a:r>
          </a:p>
          <a:p>
            <a:pPr algn="l">
              <a:buFont typeface="Arial" pitchFamily="34" charset="0"/>
              <a:buChar char="•"/>
            </a:pPr>
            <a:r>
              <a:rPr lang="en-US" sz="2800" dirty="0" smtClean="0">
                <a:solidFill>
                  <a:schemeClr val="tx1"/>
                </a:solidFill>
                <a:latin typeface="Arial Narrow" pitchFamily="34" charset="0"/>
              </a:rPr>
              <a:t>Tips for parents that will help their children plan for college and career</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219200" y="5638800"/>
            <a:ext cx="7086600" cy="646331"/>
          </a:xfrm>
          <a:prstGeom prst="rect">
            <a:avLst/>
          </a:prstGeom>
          <a:noFill/>
        </p:spPr>
        <p:txBody>
          <a:bodyPr wrap="square" rtlCol="0">
            <a:spAutoFit/>
          </a:bodyPr>
          <a:lstStyle/>
          <a:p>
            <a:r>
              <a:rPr lang="en-US" dirty="0">
                <a:hlinkClick r:id="rId5"/>
              </a:rPr>
              <a:t>http://www.achievethecore.org/leadership-tools-common-core/parent-resources</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371055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b="1" dirty="0" smtClean="0"/>
              <a:t>MCC9-12.G.CO.6</a:t>
            </a:r>
          </a:p>
          <a:p>
            <a:pPr marL="0" indent="0">
              <a:buNone/>
            </a:pPr>
            <a:endParaRPr lang="en-US" sz="900" b="1" dirty="0"/>
          </a:p>
          <a:p>
            <a:pPr marL="0" indent="0">
              <a:buNone/>
            </a:pPr>
            <a:r>
              <a:rPr lang="en-US" sz="2400" b="1" dirty="0" smtClean="0"/>
              <a:t>What’s the difference between 8</a:t>
            </a:r>
            <a:r>
              <a:rPr lang="en-US" sz="2400" b="1" baseline="30000" dirty="0" smtClean="0"/>
              <a:t>th</a:t>
            </a:r>
            <a:r>
              <a:rPr lang="en-US" sz="2400" b="1" dirty="0" smtClean="0"/>
              <a:t> grade MCC8.G.2 and what we do in Analytic Geometry?</a:t>
            </a:r>
          </a:p>
          <a:p>
            <a:pPr marL="0" indent="0">
              <a:buNone/>
            </a:pPr>
            <a:r>
              <a:rPr lang="en-US" sz="2400" dirty="0"/>
              <a:t>MCC9-12.G.CO.6 Use geometric descriptions of rigid motions to transform figures and to predict the effect of a given rigid motion on a given figure; given two figures, use the definition of congruence in terms of rigid motions to decide if they are congruent.</a:t>
            </a:r>
          </a:p>
          <a:p>
            <a:pPr marL="0" indent="0">
              <a:buNone/>
            </a:pPr>
            <a:r>
              <a:rPr lang="en-US" sz="2400" dirty="0"/>
              <a:t>MCC8.G.2 Understand that a two-dimensional figure is congruent to another if the second can be obtained from the first by a sequence of rotations, reflections, and translations; given two congruent figures, describe a sequence that exhibits the congruence between them. </a:t>
            </a:r>
          </a:p>
          <a:p>
            <a:pPr marL="0" indent="0">
              <a:buNone/>
            </a:pPr>
            <a:endParaRPr lang="en-US" sz="24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extLst>
      <p:ext uri="{BB962C8B-B14F-4D97-AF65-F5344CB8AC3E}">
        <p14:creationId xmlns:p14="http://schemas.microsoft.com/office/powerpoint/2010/main" val="333724329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b="1" dirty="0" smtClean="0"/>
              <a:t>MCC9-12.G.CO.10</a:t>
            </a:r>
          </a:p>
          <a:p>
            <a:pPr marL="0" indent="0">
              <a:buNone/>
            </a:pPr>
            <a:r>
              <a:rPr lang="en-US" sz="2400" dirty="0" smtClean="0"/>
              <a:t>Prove </a:t>
            </a:r>
            <a:r>
              <a:rPr lang="en-US" sz="2400" dirty="0"/>
              <a:t>theorems about triangles. Theorems include: measures of interior angles of a triangle sum to 180 degrees; base angles of isosceles triangles are congruent; the segment joining midpoints of two sides of a triangle is parallel to the third side and half the length; the medians of a triangle meet at a point. </a:t>
            </a:r>
            <a:endParaRPr lang="en-US" sz="4000" dirty="0" smtClean="0"/>
          </a:p>
          <a:p>
            <a:pPr marL="0" indent="0">
              <a:buNone/>
            </a:pPr>
            <a:endParaRPr lang="en-US" sz="900" b="1" dirty="0"/>
          </a:p>
          <a:p>
            <a:pPr marL="0" indent="0">
              <a:buNone/>
            </a:pPr>
            <a:r>
              <a:rPr lang="en-US" sz="2000" b="1" dirty="0" smtClean="0"/>
              <a:t>Can you provide more information about this standard:</a:t>
            </a:r>
          </a:p>
          <a:p>
            <a:pPr marL="457200" indent="-457200">
              <a:buFont typeface="+mj-lt"/>
              <a:buAutoNum type="arabicPeriod"/>
            </a:pPr>
            <a:r>
              <a:rPr lang="en-US" sz="2000" dirty="0" smtClean="0"/>
              <a:t>Do we need the students to be able to prove the medians of a triangle meet at a point?</a:t>
            </a:r>
          </a:p>
          <a:p>
            <a:pPr marL="457200" indent="-457200">
              <a:buFont typeface="+mj-lt"/>
              <a:buAutoNum type="arabicPeriod"/>
            </a:pPr>
            <a:r>
              <a:rPr lang="en-US" sz="2000" dirty="0" smtClean="0"/>
              <a:t>Do the students need to know centroid, </a:t>
            </a:r>
            <a:r>
              <a:rPr lang="en-US" sz="2000" dirty="0" err="1" smtClean="0"/>
              <a:t>incenter</a:t>
            </a:r>
            <a:r>
              <a:rPr lang="en-US" sz="2000" dirty="0" smtClean="0"/>
              <a:t>, </a:t>
            </a:r>
            <a:r>
              <a:rPr lang="en-US" sz="2000" dirty="0" err="1" smtClean="0"/>
              <a:t>circumcenter</a:t>
            </a:r>
            <a:r>
              <a:rPr lang="en-US" sz="2000" dirty="0" smtClean="0"/>
              <a:t>, and orthocenter?</a:t>
            </a:r>
          </a:p>
          <a:p>
            <a:pPr marL="457200" indent="-457200">
              <a:buFont typeface="+mj-lt"/>
              <a:buAutoNum type="arabicPeriod"/>
            </a:pPr>
            <a:r>
              <a:rPr lang="en-US" sz="2000" dirty="0" smtClean="0"/>
              <a:t>Do the students need to know how to apply each proof listed in this standard to “skill based” problems?</a:t>
            </a:r>
            <a:endParaRPr lang="en-US" sz="20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extLst>
      <p:ext uri="{BB962C8B-B14F-4D97-AF65-F5344CB8AC3E}">
        <p14:creationId xmlns:p14="http://schemas.microsoft.com/office/powerpoint/2010/main" val="406738923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2400" y="1066800"/>
            <a:ext cx="8839200" cy="4953000"/>
          </a:xfrm>
        </p:spPr>
        <p:txBody>
          <a:bodyPr/>
          <a:lstStyle/>
          <a:p>
            <a:pPr marL="0" indent="0">
              <a:buNone/>
            </a:pPr>
            <a:endParaRPr lang="en-US" sz="1000" dirty="0" smtClean="0"/>
          </a:p>
          <a:p>
            <a:pPr marL="0" indent="0">
              <a:buNone/>
            </a:pPr>
            <a:r>
              <a:rPr lang="en-US" sz="2000" dirty="0"/>
              <a:t>  </a:t>
            </a: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 y="1923149"/>
            <a:ext cx="8610600" cy="4020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8375" y="76200"/>
            <a:ext cx="72072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458121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2400" y="1066800"/>
            <a:ext cx="8839200" cy="4953000"/>
          </a:xfrm>
        </p:spPr>
        <p:txBody>
          <a:bodyPr/>
          <a:lstStyle/>
          <a:p>
            <a:pPr marL="0" indent="0">
              <a:buNone/>
            </a:pPr>
            <a:endParaRPr lang="en-US" sz="1000" dirty="0" smtClean="0"/>
          </a:p>
          <a:p>
            <a:pPr marL="0" indent="0">
              <a:buNone/>
            </a:pPr>
            <a:r>
              <a:rPr lang="en-US" sz="2000" dirty="0"/>
              <a:t>  </a:t>
            </a: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375" y="76200"/>
            <a:ext cx="72072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nvSpPr>
        <p:spPr>
          <a:xfrm>
            <a:off x="76200" y="1828800"/>
            <a:ext cx="8991600" cy="4906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Cost: $50 for GCTM members and $60 for GCTM non-members</a:t>
            </a:r>
          </a:p>
          <a:p>
            <a:r>
              <a:rPr lang="en-US" sz="2800" dirty="0" smtClean="0"/>
              <a:t>Travel expenses will be reimbursed for all participants who complete the academy and are Georgia certified K-12 educators under contract with a Georgia school</a:t>
            </a:r>
          </a:p>
          <a:p>
            <a:r>
              <a:rPr lang="en-US" sz="2800" dirty="0" smtClean="0"/>
              <a:t>Registration </a:t>
            </a:r>
            <a:r>
              <a:rPr lang="en-US" sz="2800" smtClean="0"/>
              <a:t>will </a:t>
            </a:r>
            <a:r>
              <a:rPr lang="en-US" sz="2800" smtClean="0"/>
              <a:t>opened </a:t>
            </a:r>
            <a:r>
              <a:rPr lang="en-US" sz="2800" dirty="0" smtClean="0"/>
              <a:t>on April 1, 2013</a:t>
            </a:r>
          </a:p>
          <a:p>
            <a:r>
              <a:rPr lang="en-US" sz="2800" dirty="0" smtClean="0"/>
              <a:t>Registration closing dates:</a:t>
            </a:r>
          </a:p>
          <a:p>
            <a:pPr lvl="1">
              <a:buFont typeface="Wingdings" pitchFamily="2" charset="2"/>
              <a:buChar char="Ø"/>
            </a:pPr>
            <a:r>
              <a:rPr lang="en-US" sz="2000" dirty="0" smtClean="0"/>
              <a:t>Academy 1 – May 15, 2013</a:t>
            </a:r>
          </a:p>
          <a:p>
            <a:pPr lvl="1">
              <a:buFont typeface="Wingdings" pitchFamily="2" charset="2"/>
              <a:buChar char="Ø"/>
            </a:pPr>
            <a:r>
              <a:rPr lang="en-US" sz="2000" dirty="0" smtClean="0"/>
              <a:t>Academy 2 – May 22, 2013</a:t>
            </a:r>
          </a:p>
          <a:p>
            <a:pPr lvl="1">
              <a:buFont typeface="Wingdings" pitchFamily="2" charset="2"/>
              <a:buChar char="Ø"/>
            </a:pPr>
            <a:r>
              <a:rPr lang="en-US" sz="2000" dirty="0" smtClean="0"/>
              <a:t>Academy 3 – May 29, 2013</a:t>
            </a:r>
          </a:p>
          <a:p>
            <a:pPr lvl="1">
              <a:buFont typeface="Wingdings" pitchFamily="2" charset="2"/>
              <a:buChar char="Ø"/>
            </a:pPr>
            <a:r>
              <a:rPr lang="en-US" sz="2000" dirty="0" smtClean="0"/>
              <a:t>Academy 4 – June 5, 2013</a:t>
            </a:r>
          </a:p>
          <a:p>
            <a:r>
              <a:rPr lang="en-US" sz="2800" dirty="0" smtClean="0"/>
              <a:t>Payments must be received prior to the closing date of registration</a:t>
            </a:r>
          </a:p>
          <a:p>
            <a:endParaRPr lang="en-US" sz="1000" dirty="0" smtClean="0"/>
          </a:p>
        </p:txBody>
      </p:sp>
    </p:spTree>
    <p:extLst>
      <p:ext uri="{BB962C8B-B14F-4D97-AF65-F5344CB8AC3E}">
        <p14:creationId xmlns:p14="http://schemas.microsoft.com/office/powerpoint/2010/main" val="357714051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2400" y="1066800"/>
            <a:ext cx="8839200" cy="4953000"/>
          </a:xfrm>
        </p:spPr>
        <p:txBody>
          <a:bodyPr/>
          <a:lstStyle/>
          <a:p>
            <a:pPr marL="0" indent="0">
              <a:buNone/>
            </a:pPr>
            <a:endParaRPr lang="en-US" sz="1000" dirty="0" smtClean="0"/>
          </a:p>
          <a:p>
            <a:pPr marL="0" indent="0">
              <a:buNone/>
            </a:pPr>
            <a:r>
              <a:rPr lang="en-US" sz="2000" dirty="0"/>
              <a:t>  </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nvSpPr>
        <p:spPr>
          <a:xfrm>
            <a:off x="457200" y="19050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Visit </a:t>
            </a:r>
            <a:r>
              <a:rPr lang="en-US" sz="2800" u="sng" dirty="0">
                <a:hlinkClick r:id="rId4"/>
              </a:rPr>
              <a:t>www.gctm.org</a:t>
            </a:r>
            <a:r>
              <a:rPr lang="en-US" sz="2800" dirty="0"/>
              <a:t> for more details concerning these quality </a:t>
            </a:r>
            <a:r>
              <a:rPr lang="en-US" sz="2800" dirty="0" smtClean="0"/>
              <a:t>professional </a:t>
            </a:r>
            <a:r>
              <a:rPr lang="en-US" sz="2800" dirty="0"/>
              <a:t>development </a:t>
            </a:r>
            <a:r>
              <a:rPr lang="en-US" sz="2800" dirty="0" smtClean="0"/>
              <a:t>opportunities</a:t>
            </a:r>
          </a:p>
          <a:p>
            <a:endParaRPr lang="en-US" sz="1000" dirty="0" smtClean="0"/>
          </a:p>
          <a:p>
            <a:r>
              <a:rPr lang="en-US" sz="2800" dirty="0" smtClean="0"/>
              <a:t>Call 1-855-ASK-GCTM (</a:t>
            </a:r>
            <a:r>
              <a:rPr lang="en-US" sz="2800" dirty="0" err="1" smtClean="0"/>
              <a:t>ext</a:t>
            </a:r>
            <a:r>
              <a:rPr lang="en-US" sz="2800" dirty="0" smtClean="0"/>
              <a:t> </a:t>
            </a:r>
            <a:r>
              <a:rPr lang="en-US" sz="2800" dirty="0"/>
              <a:t>4) for questions about the </a:t>
            </a:r>
            <a:r>
              <a:rPr lang="en-US" sz="2800" dirty="0" smtClean="0"/>
              <a:t>academy</a:t>
            </a:r>
          </a:p>
          <a:p>
            <a:endParaRPr lang="en-US" sz="1000" dirty="0" smtClean="0"/>
          </a:p>
          <a:p>
            <a:r>
              <a:rPr lang="en-US" sz="2800" dirty="0" smtClean="0"/>
              <a:t>Peggy Pool – GCTM Vice President for Regional Services and Director of Academies, </a:t>
            </a:r>
            <a:r>
              <a:rPr lang="en-US" sz="2800" u="sng" dirty="0" smtClean="0">
                <a:hlinkClick r:id="rId5"/>
              </a:rPr>
              <a:t>Academies2013@gctm.org</a:t>
            </a:r>
            <a:endParaRPr lang="en-US" sz="2800" dirty="0"/>
          </a:p>
        </p:txBody>
      </p:sp>
      <p:pic>
        <p:nvPicPr>
          <p:cNvPr id="8"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8375" y="76200"/>
            <a:ext cx="72072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569500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1" y="1371600"/>
            <a:ext cx="5486399" cy="4648200"/>
          </a:xfrm>
        </p:spPr>
        <p:txBody>
          <a:bodyPr/>
          <a:lstStyle/>
          <a:p>
            <a:pPr algn="l"/>
            <a:r>
              <a:rPr lang="en-US" sz="2400" dirty="0">
                <a:solidFill>
                  <a:schemeClr val="tx1"/>
                </a:solidFill>
              </a:rPr>
              <a:t>In each of the following diagrams, two triangles are shaded. Based on the information given about each diagram, decide whether there is enough information to prove that the two triangles are congruent.</a:t>
            </a: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1" y="228600"/>
            <a:ext cx="3200400"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grpSp>
        <p:nvGrpSpPr>
          <p:cNvPr id="26" name="Group 25"/>
          <p:cNvGrpSpPr/>
          <p:nvPr/>
        </p:nvGrpSpPr>
        <p:grpSpPr>
          <a:xfrm>
            <a:off x="3538733" y="3505200"/>
            <a:ext cx="5300467" cy="2743200"/>
            <a:chOff x="3538733" y="3505200"/>
            <a:chExt cx="5300467" cy="2743200"/>
          </a:xfrm>
        </p:grpSpPr>
        <p:grpSp>
          <p:nvGrpSpPr>
            <p:cNvPr id="16" name="Group 15"/>
            <p:cNvGrpSpPr/>
            <p:nvPr/>
          </p:nvGrpSpPr>
          <p:grpSpPr>
            <a:xfrm>
              <a:off x="3538733" y="3505200"/>
              <a:ext cx="3227487" cy="2126370"/>
              <a:chOff x="5065231" y="3271330"/>
              <a:chExt cx="4012519" cy="2379635"/>
            </a:xfrm>
          </p:grpSpPr>
          <p:pic>
            <p:nvPicPr>
              <p:cNvPr id="17" name="Picture 2"/>
              <p:cNvPicPr>
                <a:picLocks noChangeAspect="1" noChangeArrowheads="1"/>
              </p:cNvPicPr>
              <p:nvPr/>
            </p:nvPicPr>
            <p:blipFill>
              <a:blip r:embed="rId5" cstate="print"/>
              <a:srcRect/>
              <a:stretch>
                <a:fillRect/>
              </a:stretch>
            </p:blipFill>
            <p:spPr bwMode="auto">
              <a:xfrm>
                <a:off x="6188214" y="3731678"/>
                <a:ext cx="1958456" cy="1919287"/>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19" name="TextBox 18"/>
                  <p:cNvSpPr txBox="1"/>
                  <p:nvPr/>
                </p:nvSpPr>
                <p:spPr>
                  <a:xfrm>
                    <a:off x="5065231" y="3271330"/>
                    <a:ext cx="4012519" cy="379525"/>
                  </a:xfrm>
                  <a:prstGeom prst="rect">
                    <a:avLst/>
                  </a:prstGeom>
                  <a:noFill/>
                </p:spPr>
                <p:txBody>
                  <a:bodyPr wrap="none" rtlCol="0">
                    <a:spAutoFit/>
                  </a:bodyPr>
                  <a:lstStyle/>
                  <a:p>
                    <a:r>
                      <a:rPr lang="en-US" sz="1600" dirty="0" smtClean="0"/>
                      <a:t>In circle O, </a:t>
                    </a:r>
                    <a14:m>
                      <m:oMath xmlns:m="http://schemas.openxmlformats.org/officeDocument/2006/math">
                        <m:acc>
                          <m:accPr>
                            <m:chr m:val="̅"/>
                            <m:ctrlPr>
                              <a:rPr lang="en-US" sz="1600" i="1" dirty="0" smtClean="0">
                                <a:latin typeface="Cambria Math"/>
                              </a:rPr>
                            </m:ctrlPr>
                          </m:accPr>
                          <m:e>
                            <m:r>
                              <a:rPr lang="en-US" sz="1600" b="0" i="1" dirty="0" smtClean="0">
                                <a:latin typeface="Cambria Math"/>
                              </a:rPr>
                              <m:t>𝐴𝐵</m:t>
                            </m:r>
                          </m:e>
                        </m:acc>
                      </m:oMath>
                    </a14:m>
                    <a:r>
                      <a:rPr lang="en-US" sz="1600" dirty="0" smtClean="0"/>
                      <a:t> is congruent to </a:t>
                    </a:r>
                    <a14:m>
                      <m:oMath xmlns:m="http://schemas.openxmlformats.org/officeDocument/2006/math">
                        <m:acc>
                          <m:accPr>
                            <m:chr m:val="̅"/>
                            <m:ctrlPr>
                              <a:rPr lang="en-US" sz="1600" i="1" dirty="0" smtClean="0">
                                <a:latin typeface="Cambria Math"/>
                              </a:rPr>
                            </m:ctrlPr>
                          </m:accPr>
                          <m:e>
                            <m:r>
                              <a:rPr lang="en-US" sz="1600" b="0" i="1" dirty="0" smtClean="0">
                                <a:latin typeface="Cambria Math"/>
                              </a:rPr>
                              <m:t>𝐶𝐷</m:t>
                            </m:r>
                          </m:e>
                        </m:acc>
                      </m:oMath>
                    </a14:m>
                    <a:endParaRPr lang="en-US" sz="1600" dirty="0"/>
                  </a:p>
                </p:txBody>
              </p:sp>
            </mc:Choice>
            <mc:Fallback xmlns="">
              <p:sp>
                <p:nvSpPr>
                  <p:cNvPr id="19" name="TextBox 18"/>
                  <p:cNvSpPr txBox="1">
                    <a:spLocks noRot="1" noChangeAspect="1" noMove="1" noResize="1" noEditPoints="1" noAdjustHandles="1" noChangeArrowheads="1" noChangeShapeType="1" noTextEdit="1"/>
                  </p:cNvSpPr>
                  <p:nvPr/>
                </p:nvSpPr>
                <p:spPr>
                  <a:xfrm>
                    <a:off x="5065231" y="3271330"/>
                    <a:ext cx="4012519" cy="379525"/>
                  </a:xfrm>
                  <a:prstGeom prst="rect">
                    <a:avLst/>
                  </a:prstGeom>
                  <a:blipFill rotWithShape="1">
                    <a:blip r:embed="rId6"/>
                    <a:stretch>
                      <a:fillRect l="-1134" t="-3571" b="-23214"/>
                    </a:stretch>
                  </a:blipFill>
                </p:spPr>
                <p:txBody>
                  <a:bodyPr/>
                  <a:lstStyle/>
                  <a:p>
                    <a:r>
                      <a:rPr lang="en-US">
                        <a:noFill/>
                      </a:rPr>
                      <a:t> </a:t>
                    </a:r>
                  </a:p>
                </p:txBody>
              </p:sp>
            </mc:Fallback>
          </mc:AlternateContent>
        </p:grpSp>
        <p:grpSp>
          <p:nvGrpSpPr>
            <p:cNvPr id="22" name="Group 21"/>
            <p:cNvGrpSpPr/>
            <p:nvPr/>
          </p:nvGrpSpPr>
          <p:grpSpPr>
            <a:xfrm>
              <a:off x="6361674" y="4183770"/>
              <a:ext cx="2477526" cy="2064630"/>
              <a:chOff x="787942" y="3352800"/>
              <a:chExt cx="2564858" cy="2064630"/>
            </a:xfrm>
          </p:grpSpPr>
          <p:pic>
            <p:nvPicPr>
              <p:cNvPr id="23" name="Picture 1"/>
              <p:cNvPicPr>
                <a:picLocks noChangeAspect="1" noChangeArrowheads="1"/>
              </p:cNvPicPr>
              <p:nvPr/>
            </p:nvPicPr>
            <p:blipFill>
              <a:blip r:embed="rId7" cstate="print"/>
              <a:srcRect/>
              <a:stretch>
                <a:fillRect/>
              </a:stretch>
            </p:blipFill>
            <p:spPr bwMode="auto">
              <a:xfrm>
                <a:off x="787942" y="3657600"/>
                <a:ext cx="2564858" cy="1759830"/>
              </a:xfrm>
              <a:prstGeom prst="rect">
                <a:avLst/>
              </a:prstGeom>
              <a:noFill/>
              <a:ln w="9525">
                <a:noFill/>
                <a:miter lim="800000"/>
                <a:headEnd/>
                <a:tailEnd/>
              </a:ln>
            </p:spPr>
          </p:pic>
          <p:sp>
            <p:nvSpPr>
              <p:cNvPr id="24" name="TextBox 23"/>
              <p:cNvSpPr txBox="1"/>
              <p:nvPr/>
            </p:nvSpPr>
            <p:spPr>
              <a:xfrm>
                <a:off x="838200" y="3352800"/>
                <a:ext cx="2427268" cy="338554"/>
              </a:xfrm>
              <a:prstGeom prst="rect">
                <a:avLst/>
              </a:prstGeom>
              <a:noFill/>
            </p:spPr>
            <p:txBody>
              <a:bodyPr wrap="none" rtlCol="0">
                <a:spAutoFit/>
              </a:bodyPr>
              <a:lstStyle/>
              <a:p>
                <a:r>
                  <a:rPr lang="en-US" sz="1600" dirty="0" smtClean="0"/>
                  <a:t>ABCD is a parallelogram</a:t>
                </a:r>
                <a:endParaRPr lang="en-US" sz="1600" dirty="0"/>
              </a:p>
            </p:txBody>
          </p:sp>
        </p:grpSp>
      </p:grpSp>
      <p:sp>
        <p:nvSpPr>
          <p:cNvPr id="25" name="TextBox 24"/>
          <p:cNvSpPr txBox="1"/>
          <p:nvPr/>
        </p:nvSpPr>
        <p:spPr>
          <a:xfrm>
            <a:off x="228600" y="57120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1" y="1371600"/>
            <a:ext cx="5502447" cy="4648200"/>
          </a:xfrm>
        </p:spPr>
        <p:txBody>
          <a:bodyPr/>
          <a:lstStyle/>
          <a:p>
            <a:pPr algn="l"/>
            <a:r>
              <a:rPr lang="en-US" sz="2800" dirty="0">
                <a:solidFill>
                  <a:schemeClr val="tx1"/>
                </a:solidFill>
              </a:rPr>
              <a:t>The two triangles are congruent by SAS:</a:t>
            </a: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26" name="Group 15"/>
          <p:cNvGrpSpPr/>
          <p:nvPr/>
        </p:nvGrpSpPr>
        <p:grpSpPr>
          <a:xfrm>
            <a:off x="6172200" y="1973970"/>
            <a:ext cx="2761257" cy="2064630"/>
            <a:chOff x="787942" y="3352800"/>
            <a:chExt cx="2761257" cy="2064630"/>
          </a:xfrm>
        </p:grpSpPr>
        <p:pic>
          <p:nvPicPr>
            <p:cNvPr id="27" name="Picture 1"/>
            <p:cNvPicPr>
              <a:picLocks noChangeAspect="1" noChangeArrowheads="1"/>
            </p:cNvPicPr>
            <p:nvPr/>
          </p:nvPicPr>
          <p:blipFill>
            <a:blip r:embed="rId4" cstate="print"/>
            <a:srcRect/>
            <a:stretch>
              <a:fillRect/>
            </a:stretch>
          </p:blipFill>
          <p:spPr bwMode="auto">
            <a:xfrm>
              <a:off x="787942" y="3657600"/>
              <a:ext cx="2564858" cy="1759830"/>
            </a:xfrm>
            <a:prstGeom prst="rect">
              <a:avLst/>
            </a:prstGeom>
            <a:noFill/>
            <a:ln w="9525">
              <a:noFill/>
              <a:miter lim="800000"/>
              <a:headEnd/>
              <a:tailEnd/>
            </a:ln>
          </p:spPr>
        </p:pic>
        <p:sp>
          <p:nvSpPr>
            <p:cNvPr id="28" name="TextBox 27"/>
            <p:cNvSpPr txBox="1"/>
            <p:nvPr/>
          </p:nvSpPr>
          <p:spPr>
            <a:xfrm>
              <a:off x="838200" y="3352800"/>
              <a:ext cx="2710999" cy="369332"/>
            </a:xfrm>
            <a:prstGeom prst="rect">
              <a:avLst/>
            </a:prstGeom>
            <a:noFill/>
          </p:spPr>
          <p:txBody>
            <a:bodyPr wrap="none" rtlCol="0">
              <a:spAutoFit/>
            </a:bodyPr>
            <a:lstStyle/>
            <a:p>
              <a:r>
                <a:rPr lang="en-US" dirty="0" smtClean="0"/>
                <a:t>ABCD is a parallelogram</a:t>
              </a:r>
              <a:endParaRPr lang="en-US" dirty="0"/>
            </a:p>
          </p:txBody>
        </p:sp>
      </p:grpSp>
    </p:spTree>
    <p:extLst>
      <p:ext uri="{BB962C8B-B14F-4D97-AF65-F5344CB8AC3E}">
        <p14:creationId xmlns:p14="http://schemas.microsoft.com/office/powerpoint/2010/main" val="10207942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3401" y="1371600"/>
                <a:ext cx="5502447" cy="4648200"/>
              </a:xfrm>
            </p:spPr>
            <p:txBody>
              <a:bodyPr/>
              <a:lstStyle/>
              <a:p>
                <a:pPr algn="l"/>
                <a:r>
                  <a:rPr lang="en-US" sz="2800" dirty="0">
                    <a:solidFill>
                      <a:schemeClr val="tx1"/>
                    </a:solidFill>
                  </a:rPr>
                  <a:t>The two triangles are congruent by SAS:</a:t>
                </a:r>
              </a:p>
              <a:p>
                <a:pPr algn="l"/>
                <a:r>
                  <a:rPr lang="en-US" sz="2800" dirty="0">
                    <a:solidFill>
                      <a:schemeClr val="tx1"/>
                    </a:solidFill>
                  </a:rPr>
                  <a:t>We have </a:t>
                </a:r>
                <a14:m>
                  <m:oMath xmlns:m="http://schemas.openxmlformats.org/officeDocument/2006/math">
                    <m:acc>
                      <m:accPr>
                        <m:chr m:val="̅"/>
                        <m:ctrlPr>
                          <a:rPr lang="en-US" sz="2800" i="1" dirty="0" smtClean="0">
                            <a:solidFill>
                              <a:schemeClr val="tx1"/>
                            </a:solidFill>
                            <a:latin typeface="Cambria Math"/>
                          </a:rPr>
                        </m:ctrlPr>
                      </m:accPr>
                      <m:e>
                        <m:r>
                          <a:rPr lang="en-US" sz="2800" i="1" dirty="0">
                            <a:solidFill>
                              <a:schemeClr val="tx1"/>
                            </a:solidFill>
                            <a:latin typeface="Cambria Math"/>
                          </a:rPr>
                          <m:t>𝐴𝑋</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smtClean="0">
                            <a:solidFill>
                              <a:schemeClr val="tx1"/>
                            </a:solidFill>
                            <a:latin typeface="Cambria Math"/>
                            <a:sym typeface="Mathematica1"/>
                          </a:rPr>
                        </m:ctrlPr>
                      </m:accPr>
                      <m:e>
                        <m:r>
                          <a:rPr lang="en-US" sz="2800" i="1" dirty="0">
                            <a:solidFill>
                              <a:schemeClr val="tx1"/>
                            </a:solidFill>
                            <a:latin typeface="Cambria Math"/>
                          </a:rPr>
                          <m:t>𝐶𝑋</m:t>
                        </m:r>
                      </m:e>
                    </m:acc>
                  </m:oMath>
                </a14:m>
                <a:r>
                  <a:rPr lang="en-US" sz="2800" dirty="0" smtClean="0">
                    <a:solidFill>
                      <a:schemeClr val="tx1"/>
                    </a:solidFill>
                  </a:rPr>
                  <a:t> </a:t>
                </a:r>
                <a:r>
                  <a:rPr lang="en-US" sz="2800" dirty="0">
                    <a:solidFill>
                      <a:schemeClr val="tx1"/>
                    </a:solidFill>
                  </a:rPr>
                  <a:t>and </a:t>
                </a:r>
                <a14:m>
                  <m:oMath xmlns:m="http://schemas.openxmlformats.org/officeDocument/2006/math">
                    <m:acc>
                      <m:accPr>
                        <m:chr m:val="̅"/>
                        <m:ctrlPr>
                          <a:rPr lang="en-US" sz="2800" i="1" smtClean="0">
                            <a:solidFill>
                              <a:schemeClr val="tx1"/>
                            </a:solidFill>
                            <a:latin typeface="Cambria Math"/>
                          </a:rPr>
                        </m:ctrlPr>
                      </m:accPr>
                      <m:e>
                        <m:r>
                          <a:rPr lang="en-US" sz="2800" i="1" dirty="0">
                            <a:solidFill>
                              <a:schemeClr val="tx1"/>
                            </a:solidFill>
                            <a:latin typeface="Cambria Math"/>
                          </a:rPr>
                          <m:t>𝐷𝑋</m:t>
                        </m:r>
                      </m:e>
                    </m:acc>
                  </m:oMath>
                </a14:m>
                <a:r>
                  <a:rPr lang="en-US" sz="2800" dirty="0" smtClean="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smtClean="0">
                            <a:solidFill>
                              <a:schemeClr val="tx1"/>
                            </a:solidFill>
                            <a:latin typeface="Cambria Math"/>
                            <a:sym typeface="Mathematica1"/>
                          </a:rPr>
                        </m:ctrlPr>
                      </m:accPr>
                      <m:e>
                        <m:r>
                          <a:rPr lang="en-US" sz="2800" i="1" dirty="0">
                            <a:solidFill>
                              <a:schemeClr val="tx1"/>
                            </a:solidFill>
                            <a:latin typeface="Cambria Math"/>
                            <a:sym typeface="Mathematica1"/>
                          </a:rPr>
                          <m:t>𝐵𝑋</m:t>
                        </m:r>
                      </m:e>
                    </m:acc>
                  </m:oMath>
                </a14:m>
                <a:r>
                  <a:rPr lang="en-US" sz="2800" dirty="0">
                    <a:solidFill>
                      <a:schemeClr val="tx1"/>
                    </a:solidFill>
                    <a:sym typeface="Mathematica1"/>
                  </a:rPr>
                  <a:t> since the diagonals of a parallelogram bisect each other, and </a:t>
                </a:r>
                <a:r>
                  <a:rPr lang="en-US" sz="2800" dirty="0">
                    <a:solidFill>
                      <a:schemeClr val="tx1"/>
                    </a:solidFill>
                    <a:latin typeface="Cambria Math"/>
                    <a:ea typeface="Cambria Math"/>
                    <a:sym typeface="Mathematica1"/>
                  </a:rPr>
                  <a:t>∠</a:t>
                </a:r>
                <a:r>
                  <a:rPr lang="en-US" sz="2800" dirty="0">
                    <a:solidFill>
                      <a:schemeClr val="tx1"/>
                    </a:solidFill>
                    <a:sym typeface="Mathematica1"/>
                  </a:rPr>
                  <a:t>AXD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CBX since they are vertical angles.</a:t>
                </a:r>
                <a:endParaRPr lang="en-US" sz="2800" dirty="0">
                  <a:solidFill>
                    <a:schemeClr val="tx1"/>
                  </a:solidFill>
                </a:endParaRPr>
              </a:p>
              <a:p>
                <a:pPr algn="l"/>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3401" y="1371600"/>
                <a:ext cx="5502447" cy="4648200"/>
              </a:xfrm>
              <a:blipFill rotWithShape="1">
                <a:blip r:embed="rId3"/>
                <a:stretch>
                  <a:fillRect l="-2328" t="-1311" r="-665"/>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26" name="Group 15"/>
          <p:cNvGrpSpPr/>
          <p:nvPr/>
        </p:nvGrpSpPr>
        <p:grpSpPr>
          <a:xfrm>
            <a:off x="6172200" y="1973970"/>
            <a:ext cx="2761257" cy="2064630"/>
            <a:chOff x="787942" y="3352800"/>
            <a:chExt cx="2761257" cy="2064630"/>
          </a:xfrm>
        </p:grpSpPr>
        <p:pic>
          <p:nvPicPr>
            <p:cNvPr id="27" name="Picture 1"/>
            <p:cNvPicPr>
              <a:picLocks noChangeAspect="1" noChangeArrowheads="1"/>
            </p:cNvPicPr>
            <p:nvPr/>
          </p:nvPicPr>
          <p:blipFill>
            <a:blip r:embed="rId5" cstate="print"/>
            <a:srcRect/>
            <a:stretch>
              <a:fillRect/>
            </a:stretch>
          </p:blipFill>
          <p:spPr bwMode="auto">
            <a:xfrm>
              <a:off x="787942" y="3657600"/>
              <a:ext cx="2564858" cy="1759830"/>
            </a:xfrm>
            <a:prstGeom prst="rect">
              <a:avLst/>
            </a:prstGeom>
            <a:noFill/>
            <a:ln w="9525">
              <a:noFill/>
              <a:miter lim="800000"/>
              <a:headEnd/>
              <a:tailEnd/>
            </a:ln>
          </p:spPr>
        </p:pic>
        <p:sp>
          <p:nvSpPr>
            <p:cNvPr id="28" name="TextBox 27"/>
            <p:cNvSpPr txBox="1"/>
            <p:nvPr/>
          </p:nvSpPr>
          <p:spPr>
            <a:xfrm>
              <a:off x="838200" y="3352800"/>
              <a:ext cx="2710999" cy="369332"/>
            </a:xfrm>
            <a:prstGeom prst="rect">
              <a:avLst/>
            </a:prstGeom>
            <a:noFill/>
          </p:spPr>
          <p:txBody>
            <a:bodyPr wrap="none" rtlCol="0">
              <a:spAutoFit/>
            </a:bodyPr>
            <a:lstStyle/>
            <a:p>
              <a:r>
                <a:rPr lang="en-US" dirty="0" smtClean="0"/>
                <a:t>ABCD is a parallelogram</a:t>
              </a:r>
              <a:endParaRPr lang="en-US" dirty="0"/>
            </a:p>
          </p:txBody>
        </p:sp>
      </p:grpSp>
    </p:spTree>
    <p:extLst>
      <p:ext uri="{BB962C8B-B14F-4D97-AF65-F5344CB8AC3E}">
        <p14:creationId xmlns:p14="http://schemas.microsoft.com/office/powerpoint/2010/main" val="1868875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br>
              <a:rPr lang="en-US" sz="3200" dirty="0" smtClean="0"/>
            </a:br>
            <a:r>
              <a:rPr lang="en-US" sz="3200" dirty="0" smtClean="0"/>
              <a:t>Unit 1: Similarity, Congruence, and Proofs</a:t>
            </a:r>
            <a:r>
              <a:rPr lang="en-US" sz="4000" dirty="0" smtClean="0"/>
              <a:t/>
            </a:r>
            <a:br>
              <a:rPr lang="en-US" sz="4000" dirty="0" smtClean="0"/>
            </a:br>
            <a:r>
              <a:rPr lang="en-US" sz="2400" dirty="0" smtClean="0"/>
              <a:t>May 7, 2013</a:t>
            </a:r>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3401" y="1371600"/>
                <a:ext cx="5502447" cy="4648200"/>
              </a:xfrm>
            </p:spPr>
            <p:txBody>
              <a:bodyPr/>
              <a:lstStyle/>
              <a:p>
                <a:pPr algn="l"/>
                <a:r>
                  <a:rPr lang="en-US" sz="2800" dirty="0">
                    <a:solidFill>
                      <a:schemeClr val="tx1"/>
                    </a:solidFill>
                  </a:rPr>
                  <a:t>The two triangles are congruent by SAS:</a:t>
                </a:r>
              </a:p>
              <a:p>
                <a:pPr algn="l"/>
                <a:r>
                  <a:rPr lang="en-US" sz="2800" dirty="0">
                    <a:solidFill>
                      <a:schemeClr val="tx1"/>
                    </a:solidFill>
                  </a:rPr>
                  <a:t>We have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𝐴𝑋</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a:solidFill>
                              <a:schemeClr val="tx1"/>
                            </a:solidFill>
                            <a:latin typeface="Cambria Math"/>
                            <a:sym typeface="Mathematica1"/>
                          </a:rPr>
                        </m:ctrlPr>
                      </m:accPr>
                      <m:e>
                        <m:r>
                          <a:rPr lang="en-US" sz="2800" i="1" dirty="0">
                            <a:solidFill>
                              <a:schemeClr val="tx1"/>
                            </a:solidFill>
                            <a:latin typeface="Cambria Math"/>
                          </a:rPr>
                          <m:t>𝐶𝑋</m:t>
                        </m:r>
                      </m:e>
                    </m:acc>
                  </m:oMath>
                </a14:m>
                <a:r>
                  <a:rPr lang="en-US" sz="2800" dirty="0">
                    <a:solidFill>
                      <a:schemeClr val="tx1"/>
                    </a:solidFill>
                  </a:rPr>
                  <a:t> and </a:t>
                </a:r>
                <a14:m>
                  <m:oMath xmlns:m="http://schemas.openxmlformats.org/officeDocument/2006/math">
                    <m:acc>
                      <m:accPr>
                        <m:chr m:val="̅"/>
                        <m:ctrlPr>
                          <a:rPr lang="en-US" sz="2800" i="1">
                            <a:solidFill>
                              <a:schemeClr val="tx1"/>
                            </a:solidFill>
                            <a:latin typeface="Cambria Math"/>
                          </a:rPr>
                        </m:ctrlPr>
                      </m:accPr>
                      <m:e>
                        <m:r>
                          <a:rPr lang="en-US" sz="2800" i="1" dirty="0">
                            <a:solidFill>
                              <a:schemeClr val="tx1"/>
                            </a:solidFill>
                            <a:latin typeface="Cambria Math"/>
                          </a:rPr>
                          <m:t>𝐷𝑋</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sym typeface="Mathematica1"/>
                          </a:rPr>
                        </m:ctrlPr>
                      </m:accPr>
                      <m:e>
                        <m:r>
                          <a:rPr lang="en-US" sz="2800" i="1" dirty="0">
                            <a:solidFill>
                              <a:schemeClr val="tx1"/>
                            </a:solidFill>
                            <a:latin typeface="Cambria Math"/>
                            <a:sym typeface="Mathematica1"/>
                          </a:rPr>
                          <m:t>𝐵𝑋</m:t>
                        </m:r>
                      </m:e>
                    </m:acc>
                  </m:oMath>
                </a14:m>
                <a:r>
                  <a:rPr lang="en-US" sz="2800" dirty="0">
                    <a:solidFill>
                      <a:schemeClr val="tx1"/>
                    </a:solidFill>
                    <a:sym typeface="Mathematica1"/>
                  </a:rPr>
                  <a:t> since the diagonals of a parallelogram bisect each other, and </a:t>
                </a:r>
                <a:r>
                  <a:rPr lang="en-US" sz="2800" dirty="0">
                    <a:solidFill>
                      <a:schemeClr val="tx1"/>
                    </a:solidFill>
                    <a:latin typeface="Cambria Math"/>
                    <a:ea typeface="Cambria Math"/>
                    <a:sym typeface="Mathematica1"/>
                  </a:rPr>
                  <a:t>∠</a:t>
                </a:r>
                <a:r>
                  <a:rPr lang="en-US" sz="2800" dirty="0">
                    <a:solidFill>
                      <a:schemeClr val="tx1"/>
                    </a:solidFill>
                    <a:sym typeface="Mathematica1"/>
                  </a:rPr>
                  <a:t>AXD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CBX since they are vertical angles.</a:t>
                </a:r>
                <a:endParaRPr lang="en-US" sz="2800" dirty="0">
                  <a:solidFill>
                    <a:schemeClr val="tx1"/>
                  </a:solidFill>
                </a:endParaRPr>
              </a:p>
              <a:p>
                <a:pPr algn="l"/>
                <a:r>
                  <a:rPr lang="en-US" sz="2800" dirty="0">
                    <a:solidFill>
                      <a:schemeClr val="tx1"/>
                    </a:solidFill>
                    <a:sym typeface="Mathematica1"/>
                  </a:rPr>
                  <a:t>Alternatively, the two triangles are congruent by ASA:</a:t>
                </a:r>
                <a:endParaRPr lang="en-US" sz="2800" dirty="0">
                  <a:solidFill>
                    <a:schemeClr val="tx1"/>
                  </a:solidFill>
                </a:endParaRPr>
              </a:p>
              <a:p>
                <a:pPr algn="l"/>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3401" y="1371600"/>
                <a:ext cx="5502447" cy="4648200"/>
              </a:xfrm>
              <a:blipFill rotWithShape="1">
                <a:blip r:embed="rId3"/>
                <a:stretch>
                  <a:fillRect l="-2328" t="-1311" r="-665"/>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26" name="Group 15"/>
          <p:cNvGrpSpPr/>
          <p:nvPr/>
        </p:nvGrpSpPr>
        <p:grpSpPr>
          <a:xfrm>
            <a:off x="6172200" y="1973970"/>
            <a:ext cx="2761257" cy="2064630"/>
            <a:chOff x="787942" y="3352800"/>
            <a:chExt cx="2761257" cy="2064630"/>
          </a:xfrm>
        </p:grpSpPr>
        <p:pic>
          <p:nvPicPr>
            <p:cNvPr id="27" name="Picture 1"/>
            <p:cNvPicPr>
              <a:picLocks noChangeAspect="1" noChangeArrowheads="1"/>
            </p:cNvPicPr>
            <p:nvPr/>
          </p:nvPicPr>
          <p:blipFill>
            <a:blip r:embed="rId5" cstate="print"/>
            <a:srcRect/>
            <a:stretch>
              <a:fillRect/>
            </a:stretch>
          </p:blipFill>
          <p:spPr bwMode="auto">
            <a:xfrm>
              <a:off x="787942" y="3657600"/>
              <a:ext cx="2564858" cy="1759830"/>
            </a:xfrm>
            <a:prstGeom prst="rect">
              <a:avLst/>
            </a:prstGeom>
            <a:noFill/>
            <a:ln w="9525">
              <a:noFill/>
              <a:miter lim="800000"/>
              <a:headEnd/>
              <a:tailEnd/>
            </a:ln>
          </p:spPr>
        </p:pic>
        <p:sp>
          <p:nvSpPr>
            <p:cNvPr id="28" name="TextBox 27"/>
            <p:cNvSpPr txBox="1"/>
            <p:nvPr/>
          </p:nvSpPr>
          <p:spPr>
            <a:xfrm>
              <a:off x="838200" y="3352800"/>
              <a:ext cx="2710999" cy="369332"/>
            </a:xfrm>
            <a:prstGeom prst="rect">
              <a:avLst/>
            </a:prstGeom>
            <a:noFill/>
          </p:spPr>
          <p:txBody>
            <a:bodyPr wrap="none" rtlCol="0">
              <a:spAutoFit/>
            </a:bodyPr>
            <a:lstStyle/>
            <a:p>
              <a:r>
                <a:rPr lang="en-US" dirty="0" smtClean="0"/>
                <a:t>ABCD is a parallelogram</a:t>
              </a:r>
              <a:endParaRPr lang="en-US" dirty="0"/>
            </a:p>
          </p:txBody>
        </p:sp>
      </p:grpSp>
    </p:spTree>
    <p:extLst>
      <p:ext uri="{BB962C8B-B14F-4D97-AF65-F5344CB8AC3E}">
        <p14:creationId xmlns:p14="http://schemas.microsoft.com/office/powerpoint/2010/main" val="41458705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3401" y="1371600"/>
                <a:ext cx="5638799" cy="4648200"/>
              </a:xfrm>
            </p:spPr>
            <p:txBody>
              <a:bodyPr/>
              <a:lstStyle/>
              <a:p>
                <a:pPr algn="l"/>
                <a:r>
                  <a:rPr lang="en-US" sz="2800" dirty="0">
                    <a:solidFill>
                      <a:schemeClr val="tx1"/>
                    </a:solidFill>
                  </a:rPr>
                  <a:t>The two triangles are congruent by SAS:</a:t>
                </a:r>
              </a:p>
              <a:p>
                <a:pPr algn="l"/>
                <a:r>
                  <a:rPr lang="en-US" sz="2800" dirty="0">
                    <a:solidFill>
                      <a:schemeClr val="tx1"/>
                    </a:solidFill>
                  </a:rPr>
                  <a:t>We have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𝐴𝑋</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a:solidFill>
                              <a:schemeClr val="tx1"/>
                            </a:solidFill>
                            <a:latin typeface="Cambria Math"/>
                            <a:sym typeface="Mathematica1"/>
                          </a:rPr>
                        </m:ctrlPr>
                      </m:accPr>
                      <m:e>
                        <m:r>
                          <a:rPr lang="en-US" sz="2800" i="1" dirty="0">
                            <a:solidFill>
                              <a:schemeClr val="tx1"/>
                            </a:solidFill>
                            <a:latin typeface="Cambria Math"/>
                          </a:rPr>
                          <m:t>𝐶𝑋</m:t>
                        </m:r>
                      </m:e>
                    </m:acc>
                  </m:oMath>
                </a14:m>
                <a:r>
                  <a:rPr lang="en-US" sz="2800" dirty="0">
                    <a:solidFill>
                      <a:schemeClr val="tx1"/>
                    </a:solidFill>
                  </a:rPr>
                  <a:t> and </a:t>
                </a:r>
                <a14:m>
                  <m:oMath xmlns:m="http://schemas.openxmlformats.org/officeDocument/2006/math">
                    <m:acc>
                      <m:accPr>
                        <m:chr m:val="̅"/>
                        <m:ctrlPr>
                          <a:rPr lang="en-US" sz="2800" i="1">
                            <a:solidFill>
                              <a:schemeClr val="tx1"/>
                            </a:solidFill>
                            <a:latin typeface="Cambria Math"/>
                          </a:rPr>
                        </m:ctrlPr>
                      </m:accPr>
                      <m:e>
                        <m:r>
                          <a:rPr lang="en-US" sz="2800" i="1" dirty="0">
                            <a:solidFill>
                              <a:schemeClr val="tx1"/>
                            </a:solidFill>
                            <a:latin typeface="Cambria Math"/>
                          </a:rPr>
                          <m:t>𝐷𝑋</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sym typeface="Mathematica1"/>
                          </a:rPr>
                        </m:ctrlPr>
                      </m:accPr>
                      <m:e>
                        <m:r>
                          <a:rPr lang="en-US" sz="2800" i="1" dirty="0">
                            <a:solidFill>
                              <a:schemeClr val="tx1"/>
                            </a:solidFill>
                            <a:latin typeface="Cambria Math"/>
                            <a:sym typeface="Mathematica1"/>
                          </a:rPr>
                          <m:t>𝐵𝑋</m:t>
                        </m:r>
                      </m:e>
                    </m:acc>
                    <m:r>
                      <a:rPr lang="en-US" sz="2800" i="1" dirty="0" smtClean="0">
                        <a:solidFill>
                          <a:schemeClr val="tx1"/>
                        </a:solidFill>
                        <a:latin typeface="Cambria Math"/>
                        <a:sym typeface="Mathematica1"/>
                      </a:rPr>
                      <m:t> </m:t>
                    </m:r>
                  </m:oMath>
                </a14:m>
                <a:r>
                  <a:rPr lang="en-US" sz="2800" dirty="0" smtClean="0">
                    <a:solidFill>
                      <a:schemeClr val="tx1"/>
                    </a:solidFill>
                    <a:sym typeface="Mathematica1"/>
                  </a:rPr>
                  <a:t>since </a:t>
                </a:r>
                <a:r>
                  <a:rPr lang="en-US" sz="2800" dirty="0">
                    <a:solidFill>
                      <a:schemeClr val="tx1"/>
                    </a:solidFill>
                    <a:sym typeface="Mathematica1"/>
                  </a:rPr>
                  <a:t>the diagonals of a parallelogram bisect each other, and </a:t>
                </a:r>
                <a:r>
                  <a:rPr lang="en-US" sz="2800" dirty="0">
                    <a:solidFill>
                      <a:schemeClr val="tx1"/>
                    </a:solidFill>
                    <a:latin typeface="Cambria Math"/>
                    <a:ea typeface="Cambria Math"/>
                    <a:sym typeface="Mathematica1"/>
                  </a:rPr>
                  <a:t>∠</a:t>
                </a:r>
                <a:r>
                  <a:rPr lang="en-US" sz="2800" dirty="0">
                    <a:solidFill>
                      <a:schemeClr val="tx1"/>
                    </a:solidFill>
                    <a:sym typeface="Mathematica1"/>
                  </a:rPr>
                  <a:t>AXD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CBX since they are vertical angles.</a:t>
                </a:r>
                <a:endParaRPr lang="en-US" sz="2800" dirty="0">
                  <a:solidFill>
                    <a:schemeClr val="tx1"/>
                  </a:solidFill>
                </a:endParaRPr>
              </a:p>
              <a:p>
                <a:pPr algn="l"/>
                <a:r>
                  <a:rPr lang="en-US" sz="2800" dirty="0">
                    <a:solidFill>
                      <a:schemeClr val="tx1"/>
                    </a:solidFill>
                    <a:sym typeface="Mathematica1"/>
                  </a:rPr>
                  <a:t>Alternatively, the two triangles are congruent by ASA:</a:t>
                </a:r>
                <a:endParaRPr lang="en-US" sz="2800" dirty="0">
                  <a:solidFill>
                    <a:schemeClr val="tx1"/>
                  </a:solidFill>
                </a:endParaRPr>
              </a:p>
              <a:p>
                <a:pPr algn="l"/>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3401" y="1371600"/>
                <a:ext cx="5638799" cy="4648200"/>
              </a:xfrm>
              <a:blipFill rotWithShape="1">
                <a:blip r:embed="rId3"/>
                <a:stretch>
                  <a:fillRect l="-2270" t="-1311" r="-1730"/>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26" name="Group 15"/>
          <p:cNvGrpSpPr/>
          <p:nvPr/>
        </p:nvGrpSpPr>
        <p:grpSpPr>
          <a:xfrm>
            <a:off x="6172200" y="1973970"/>
            <a:ext cx="2761257" cy="2064630"/>
            <a:chOff x="787942" y="3352800"/>
            <a:chExt cx="2761257" cy="2064630"/>
          </a:xfrm>
        </p:grpSpPr>
        <p:pic>
          <p:nvPicPr>
            <p:cNvPr id="27" name="Picture 1"/>
            <p:cNvPicPr>
              <a:picLocks noChangeAspect="1" noChangeArrowheads="1"/>
            </p:cNvPicPr>
            <p:nvPr/>
          </p:nvPicPr>
          <p:blipFill>
            <a:blip r:embed="rId5" cstate="print"/>
            <a:srcRect/>
            <a:stretch>
              <a:fillRect/>
            </a:stretch>
          </p:blipFill>
          <p:spPr bwMode="auto">
            <a:xfrm>
              <a:off x="787942" y="3657600"/>
              <a:ext cx="2564858" cy="1759830"/>
            </a:xfrm>
            <a:prstGeom prst="rect">
              <a:avLst/>
            </a:prstGeom>
            <a:noFill/>
            <a:ln w="9525">
              <a:noFill/>
              <a:miter lim="800000"/>
              <a:headEnd/>
              <a:tailEnd/>
            </a:ln>
          </p:spPr>
        </p:pic>
        <p:sp>
          <p:nvSpPr>
            <p:cNvPr id="28" name="TextBox 27"/>
            <p:cNvSpPr txBox="1"/>
            <p:nvPr/>
          </p:nvSpPr>
          <p:spPr>
            <a:xfrm>
              <a:off x="838200" y="3352800"/>
              <a:ext cx="2710999" cy="369332"/>
            </a:xfrm>
            <a:prstGeom prst="rect">
              <a:avLst/>
            </a:prstGeom>
            <a:noFill/>
          </p:spPr>
          <p:txBody>
            <a:bodyPr wrap="none" rtlCol="0">
              <a:spAutoFit/>
            </a:bodyPr>
            <a:lstStyle/>
            <a:p>
              <a:r>
                <a:rPr lang="en-US" dirty="0" smtClean="0"/>
                <a:t>ABCD is a parallelogram</a:t>
              </a:r>
              <a:endParaRPr lang="en-US" dirty="0"/>
            </a:p>
          </p:txBody>
        </p:sp>
      </p:grpSp>
      <mc:AlternateContent xmlns:mc="http://schemas.openxmlformats.org/markup-compatibility/2006" xmlns:a14="http://schemas.microsoft.com/office/drawing/2010/main">
        <mc:Choice Requires="a14">
          <p:sp>
            <p:nvSpPr>
              <p:cNvPr id="9" name="TextBox 8"/>
              <p:cNvSpPr txBox="1"/>
              <p:nvPr/>
            </p:nvSpPr>
            <p:spPr>
              <a:xfrm>
                <a:off x="457200" y="4586407"/>
                <a:ext cx="8382000" cy="1661993"/>
              </a:xfrm>
              <a:prstGeom prst="rect">
                <a:avLst/>
              </a:prstGeom>
              <a:noFill/>
            </p:spPr>
            <p:txBody>
              <a:bodyPr wrap="square" rtlCol="0">
                <a:spAutoFit/>
              </a:bodyPr>
              <a:lstStyle/>
              <a:p>
                <a:r>
                  <a:rPr lang="en-US" sz="2800" dirty="0" smtClean="0">
                    <a:latin typeface="Cambria Math"/>
                    <a:ea typeface="Cambria Math"/>
                    <a:sym typeface="Mathematica1"/>
                  </a:rPr>
                  <a:t>∠</a:t>
                </a:r>
                <a:r>
                  <a:rPr lang="en-US" sz="2800" dirty="0" smtClean="0">
                    <a:latin typeface="+mn-lt"/>
                    <a:sym typeface="Mathematica1"/>
                  </a:rPr>
                  <a:t>DAX </a:t>
                </a:r>
                <a:r>
                  <a:rPr lang="en-US" sz="2800" dirty="0">
                    <a:latin typeface="Cambria Math"/>
                    <a:ea typeface="Cambria Math"/>
                    <a:sym typeface="Mathematica1"/>
                  </a:rPr>
                  <a:t>≅</a:t>
                </a:r>
                <a:r>
                  <a:rPr lang="en-US" sz="2800" dirty="0" smtClean="0">
                    <a:latin typeface="+mn-lt"/>
                    <a:sym typeface="Mathematica1"/>
                  </a:rPr>
                  <a:t> </a:t>
                </a:r>
                <a:r>
                  <a:rPr lang="en-US" sz="2800" dirty="0" smtClean="0">
                    <a:latin typeface="Cambria Math"/>
                    <a:ea typeface="Cambria Math"/>
                    <a:sym typeface="Mathematica1"/>
                  </a:rPr>
                  <a:t>∠</a:t>
                </a:r>
                <a:r>
                  <a:rPr lang="en-US" sz="2800" dirty="0" smtClean="0">
                    <a:latin typeface="+mn-lt"/>
                    <a:sym typeface="Mathematica1"/>
                  </a:rPr>
                  <a:t>BCX and </a:t>
                </a:r>
                <a:r>
                  <a:rPr lang="en-US" sz="2800" dirty="0" smtClean="0">
                    <a:latin typeface="Cambria Math"/>
                    <a:ea typeface="Cambria Math"/>
                    <a:sym typeface="Mathematica1"/>
                  </a:rPr>
                  <a:t>∠</a:t>
                </a:r>
                <a:r>
                  <a:rPr lang="en-US" sz="2800" dirty="0" smtClean="0">
                    <a:latin typeface="+mn-lt"/>
                    <a:sym typeface="Mathematica1"/>
                  </a:rPr>
                  <a:t>ADX </a:t>
                </a:r>
                <a:r>
                  <a:rPr lang="en-US" sz="2800" dirty="0">
                    <a:latin typeface="Cambria Math"/>
                    <a:ea typeface="Cambria Math"/>
                    <a:sym typeface="Mathematica1"/>
                  </a:rPr>
                  <a:t>≅</a:t>
                </a:r>
                <a:r>
                  <a:rPr lang="en-US" sz="2800" dirty="0" smtClean="0">
                    <a:latin typeface="+mn-lt"/>
                    <a:sym typeface="Mathematica1"/>
                  </a:rPr>
                  <a:t> </a:t>
                </a:r>
                <a:r>
                  <a:rPr lang="en-US" sz="2800" dirty="0" smtClean="0">
                    <a:latin typeface="Cambria Math"/>
                    <a:ea typeface="Cambria Math"/>
                    <a:sym typeface="Mathematica1"/>
                  </a:rPr>
                  <a:t>∠</a:t>
                </a:r>
                <a:r>
                  <a:rPr lang="en-US" sz="2800" dirty="0" smtClean="0">
                    <a:latin typeface="+mn-lt"/>
                    <a:sym typeface="Mathematica1"/>
                  </a:rPr>
                  <a:t>CBX since they are opposite interior angles. </a:t>
                </a:r>
                <a14:m>
                  <m:oMath xmlns:m="http://schemas.openxmlformats.org/officeDocument/2006/math">
                    <m:acc>
                      <m:accPr>
                        <m:chr m:val="̅"/>
                        <m:ctrlPr>
                          <a:rPr lang="en-US" sz="2800" i="1" dirty="0">
                            <a:latin typeface="Cambria Math"/>
                          </a:rPr>
                        </m:ctrlPr>
                      </m:accPr>
                      <m:e>
                        <m:r>
                          <a:rPr lang="en-US" sz="2800" i="1" dirty="0">
                            <a:latin typeface="Cambria Math"/>
                          </a:rPr>
                          <m:t>𝐴</m:t>
                        </m:r>
                        <m:r>
                          <a:rPr lang="en-US" sz="2800" b="0" i="1" dirty="0" smtClean="0">
                            <a:latin typeface="Cambria Math"/>
                          </a:rPr>
                          <m:t>𝐷</m:t>
                        </m:r>
                      </m:e>
                    </m:acc>
                  </m:oMath>
                </a14:m>
                <a:r>
                  <a:rPr lang="en-US" sz="2800" dirty="0"/>
                  <a:t> </a:t>
                </a:r>
                <a:r>
                  <a:rPr lang="en-US" sz="2800" dirty="0" smtClean="0">
                    <a:latin typeface="Cambria Math"/>
                    <a:ea typeface="Cambria Math"/>
                    <a:sym typeface="Mathematica1"/>
                  </a:rPr>
                  <a:t>≅</a:t>
                </a:r>
                <a:r>
                  <a:rPr lang="en-US" sz="2800" dirty="0" smtClean="0">
                    <a:latin typeface="+mn-lt"/>
                    <a:sym typeface="Mathematica1"/>
                  </a:rPr>
                  <a:t> </a:t>
                </a:r>
                <a14:m>
                  <m:oMath xmlns:m="http://schemas.openxmlformats.org/officeDocument/2006/math">
                    <m:acc>
                      <m:accPr>
                        <m:chr m:val="̅"/>
                        <m:ctrlPr>
                          <a:rPr lang="en-US" sz="2800" i="1" dirty="0">
                            <a:latin typeface="Cambria Math"/>
                          </a:rPr>
                        </m:ctrlPr>
                      </m:accPr>
                      <m:e>
                        <m:r>
                          <a:rPr lang="en-US" sz="2800" b="0" i="1" dirty="0" smtClean="0">
                            <a:latin typeface="Cambria Math"/>
                          </a:rPr>
                          <m:t>𝐵𝐶</m:t>
                        </m:r>
                      </m:e>
                    </m:acc>
                  </m:oMath>
                </a14:m>
                <a:r>
                  <a:rPr lang="en-US" sz="2800" dirty="0" smtClean="0">
                    <a:latin typeface="+mn-lt"/>
                    <a:sym typeface="Mathematica1"/>
                  </a:rPr>
                  <a:t> since opposite sides of a parallelogram are congruent.</a:t>
                </a:r>
                <a:endParaRPr lang="en-US" sz="2800" dirty="0" smtClean="0">
                  <a:latin typeface="+mn-lt"/>
                </a:endParaRPr>
              </a:p>
              <a:p>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457200" y="4586407"/>
                <a:ext cx="8382000" cy="1661993"/>
              </a:xfrm>
              <a:prstGeom prst="rect">
                <a:avLst/>
              </a:prstGeom>
              <a:blipFill rotWithShape="1">
                <a:blip r:embed="rId6"/>
                <a:stretch>
                  <a:fillRect l="-1455" t="-3663"/>
                </a:stretch>
              </a:blipFill>
            </p:spPr>
            <p:txBody>
              <a:bodyPr/>
              <a:lstStyle/>
              <a:p>
                <a:r>
                  <a:rPr lang="en-US">
                    <a:noFill/>
                  </a:rPr>
                  <a:t> </a:t>
                </a:r>
              </a:p>
            </p:txBody>
          </p:sp>
        </mc:Fallback>
      </mc:AlternateContent>
    </p:spTree>
    <p:extLst>
      <p:ext uri="{BB962C8B-B14F-4D97-AF65-F5344CB8AC3E}">
        <p14:creationId xmlns:p14="http://schemas.microsoft.com/office/powerpoint/2010/main" val="33667757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1" y="1371600"/>
            <a:ext cx="5502447" cy="4648200"/>
          </a:xfrm>
        </p:spPr>
        <p:txBody>
          <a:bodyPr/>
          <a:lstStyle/>
          <a:p>
            <a:pPr marL="514350" indent="-514350" algn="l"/>
            <a:r>
              <a:rPr lang="en-US" sz="2800" dirty="0">
                <a:solidFill>
                  <a:schemeClr val="tx1"/>
                </a:solidFill>
              </a:rPr>
              <a:t>Triangles are congruent. </a:t>
            </a:r>
          </a:p>
          <a:p>
            <a:pPr algn="l"/>
            <a:r>
              <a:rPr lang="en-US" sz="2800" dirty="0">
                <a:solidFill>
                  <a:schemeClr val="tx1"/>
                </a:solidFill>
              </a:rPr>
              <a:t>Triangle BOA is the result of reflecting triangle COD across the perpendicular bisector of AD</a:t>
            </a: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10" name="Group 9"/>
          <p:cNvGrpSpPr/>
          <p:nvPr/>
        </p:nvGrpSpPr>
        <p:grpSpPr>
          <a:xfrm>
            <a:off x="5522431" y="1524000"/>
            <a:ext cx="3621569" cy="3276600"/>
            <a:chOff x="5522431" y="1219200"/>
            <a:chExt cx="3621569" cy="3276600"/>
          </a:xfrm>
        </p:grpSpPr>
        <p:pic>
          <p:nvPicPr>
            <p:cNvPr id="11" name="Picture 2"/>
            <p:cNvPicPr>
              <a:picLocks noChangeAspect="1" noChangeArrowheads="1"/>
            </p:cNvPicPr>
            <p:nvPr/>
          </p:nvPicPr>
          <p:blipFill>
            <a:blip r:embed="rId4" cstate="print"/>
            <a:srcRect/>
            <a:stretch>
              <a:fillRect/>
            </a:stretch>
          </p:blipFill>
          <p:spPr bwMode="auto">
            <a:xfrm>
              <a:off x="5732106" y="1600200"/>
              <a:ext cx="2954694" cy="2895600"/>
            </a:xfrm>
            <a:prstGeom prst="rect">
              <a:avLst/>
            </a:prstGeom>
            <a:noFill/>
            <a:ln w="9525">
              <a:noFill/>
              <a:miter lim="800000"/>
              <a:headEnd/>
              <a:tailEnd/>
            </a:ln>
          </p:spPr>
        </p:pic>
        <p:grpSp>
          <p:nvGrpSpPr>
            <p:cNvPr id="12" name="Group 13"/>
            <p:cNvGrpSpPr/>
            <p:nvPr/>
          </p:nvGrpSpPr>
          <p:grpSpPr>
            <a:xfrm>
              <a:off x="5522431" y="1219200"/>
              <a:ext cx="3621569" cy="369332"/>
              <a:chOff x="5065231" y="3352800"/>
              <a:chExt cx="3621569" cy="369332"/>
            </a:xfrm>
          </p:grpSpPr>
          <p:sp>
            <p:nvSpPr>
              <p:cNvPr id="13" name="TextBox 12"/>
              <p:cNvSpPr txBox="1"/>
              <p:nvPr/>
            </p:nvSpPr>
            <p:spPr>
              <a:xfrm>
                <a:off x="5065231" y="3352800"/>
                <a:ext cx="3621569" cy="369332"/>
              </a:xfrm>
              <a:prstGeom prst="rect">
                <a:avLst/>
              </a:prstGeom>
              <a:noFill/>
            </p:spPr>
            <p:txBody>
              <a:bodyPr wrap="none" rtlCol="0">
                <a:spAutoFit/>
              </a:bodyPr>
              <a:lstStyle/>
              <a:p>
                <a:r>
                  <a:rPr lang="en-US" dirty="0" smtClean="0"/>
                  <a:t>In circle O, AB is congruent to CD</a:t>
                </a:r>
                <a:endParaRPr lang="en-US" dirty="0"/>
              </a:p>
            </p:txBody>
          </p:sp>
          <p:cxnSp>
            <p:nvCxnSpPr>
              <p:cNvPr id="14" name="Straight Connector 13"/>
              <p:cNvCxnSpPr/>
              <p:nvPr/>
            </p:nvCxnSpPr>
            <p:spPr>
              <a:xfrm>
                <a:off x="6296890" y="3415145"/>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229600" y="3415145"/>
                <a:ext cx="304800" cy="0"/>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5558190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19200"/>
            <a:ext cx="5943600" cy="5257800"/>
          </a:xfrm>
        </p:spPr>
        <p:txBody>
          <a:bodyPr/>
          <a:lstStyle/>
          <a:p>
            <a:pPr algn="l">
              <a:buFont typeface="Arial" pitchFamily="34" charset="0"/>
              <a:buChar char="•"/>
            </a:pPr>
            <a:r>
              <a:rPr lang="en-US" dirty="0">
                <a:solidFill>
                  <a:schemeClr val="tx1"/>
                </a:solidFill>
                <a:latin typeface="Arial Narrow" pitchFamily="34" charset="0"/>
              </a:rPr>
              <a:t>Understand congruence in terms of rigid motions.</a:t>
            </a:r>
          </a:p>
          <a:p>
            <a:pPr algn="l">
              <a:buFont typeface="Arial" pitchFamily="34" charset="0"/>
              <a:buChar char="•"/>
            </a:pPr>
            <a:r>
              <a:rPr lang="en-US" dirty="0" smtClean="0">
                <a:solidFill>
                  <a:schemeClr val="tx1"/>
                </a:solidFill>
              </a:rPr>
              <a:t>Understand similarity in terms of similarity transformations.</a:t>
            </a:r>
            <a:endParaRPr lang="en-US" dirty="0">
              <a:solidFill>
                <a:schemeClr val="tx1"/>
              </a:solidFill>
            </a:endParaRPr>
          </a:p>
          <a:p>
            <a:pPr algn="l">
              <a:buFont typeface="Arial" pitchFamily="34" charset="0"/>
              <a:buChar char="•"/>
            </a:pPr>
            <a:r>
              <a:rPr lang="en-US" dirty="0" smtClean="0">
                <a:solidFill>
                  <a:schemeClr val="tx1"/>
                </a:solidFill>
                <a:latin typeface="Arial Narrow" pitchFamily="34" charset="0"/>
              </a:rPr>
              <a:t>Prove theorems involving similarity.</a:t>
            </a:r>
            <a:endParaRPr lang="en-US" dirty="0">
              <a:solidFill>
                <a:schemeClr val="tx1"/>
              </a:solidFill>
              <a:latin typeface="Arial Narrow" pitchFamily="34" charset="0"/>
            </a:endParaRPr>
          </a:p>
          <a:p>
            <a:pPr algn="l">
              <a:buFont typeface="Arial" pitchFamily="34" charset="0"/>
              <a:buChar char="•"/>
            </a:pPr>
            <a:r>
              <a:rPr lang="en-US" dirty="0" smtClean="0">
                <a:solidFill>
                  <a:schemeClr val="tx1"/>
                </a:solidFill>
              </a:rPr>
              <a:t>Prove geometric theorems.</a:t>
            </a:r>
          </a:p>
          <a:p>
            <a:pPr algn="l">
              <a:buFont typeface="Arial" pitchFamily="34" charset="0"/>
              <a:buChar char="•"/>
            </a:pPr>
            <a:r>
              <a:rPr lang="en-US" dirty="0" smtClean="0">
                <a:solidFill>
                  <a:schemeClr val="tx1"/>
                </a:solidFill>
              </a:rPr>
              <a:t>Make geometric constructions.</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742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143000"/>
            <a:ext cx="5638800" cy="2895601"/>
          </a:xfrm>
        </p:spPr>
        <p:txBody>
          <a:bodyPr/>
          <a:lstStyle/>
          <a:p>
            <a:pPr marL="457200" indent="-457200" algn="l">
              <a:buFont typeface="Arial" pitchFamily="34" charset="0"/>
              <a:buChar char="•"/>
            </a:pPr>
            <a:r>
              <a:rPr lang="en-US" dirty="0" smtClean="0">
                <a:solidFill>
                  <a:schemeClr val="tx1"/>
                </a:solidFill>
              </a:rPr>
              <a:t>SMP 3 – Construct viable arguments and critique the reasoning of others</a:t>
            </a:r>
          </a:p>
          <a:p>
            <a:pPr marL="914400" lvl="1" indent="-457200" algn="l">
              <a:buFont typeface="Wingdings" pitchFamily="2" charset="2"/>
              <a:buChar char="Ø"/>
            </a:pPr>
            <a:r>
              <a:rPr lang="en-US" sz="2400" dirty="0" smtClean="0">
                <a:solidFill>
                  <a:schemeClr val="tx1"/>
                </a:solidFill>
              </a:rPr>
              <a:t>Student Sample Work</a:t>
            </a:r>
          </a:p>
          <a:p>
            <a:pPr marL="914400" lvl="1" indent="-457200" algn="l">
              <a:buFont typeface="Wingdings" pitchFamily="2" charset="2"/>
              <a:buChar char="Ø"/>
            </a:pPr>
            <a:r>
              <a:rPr lang="en-US" sz="2400" dirty="0" smtClean="0">
                <a:solidFill>
                  <a:schemeClr val="tx1"/>
                </a:solidFill>
              </a:rPr>
              <a:t>Feedback/Critique and Revision</a:t>
            </a:r>
            <a:endParaRPr lang="en-US" dirty="0" smtClean="0">
              <a:solidFill>
                <a:schemeClr val="tx1"/>
              </a:solidFill>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762000" y="4800600"/>
            <a:ext cx="8001000" cy="954107"/>
          </a:xfrm>
          <a:prstGeom prst="rect">
            <a:avLst/>
          </a:prstGeom>
          <a:noFill/>
        </p:spPr>
        <p:txBody>
          <a:bodyPr wrap="square" rtlCol="0">
            <a:spAutoFit/>
          </a:bodyPr>
          <a:lstStyle/>
          <a:p>
            <a:r>
              <a:rPr lang="en-US" sz="2800" dirty="0"/>
              <a:t>Expeditionary Learning </a:t>
            </a:r>
          </a:p>
          <a:p>
            <a:r>
              <a:rPr lang="en-US" sz="2800" dirty="0" smtClean="0">
                <a:hlinkClick r:id="rId4"/>
              </a:rPr>
              <a:t>http</a:t>
            </a:r>
            <a:r>
              <a:rPr lang="en-US" sz="2800" dirty="0">
                <a:hlinkClick r:id="rId4"/>
              </a:rPr>
              <a:t>://</a:t>
            </a:r>
            <a:r>
              <a:rPr lang="en-US" sz="2800" dirty="0" smtClean="0">
                <a:hlinkClick r:id="rId4"/>
              </a:rPr>
              <a:t>elschools.org/student-work/butterfly-drafts</a:t>
            </a:r>
            <a:endParaRPr lang="en-US" sz="2800" dirty="0" smtClean="0"/>
          </a:p>
        </p:txBody>
      </p:sp>
      <p:pic>
        <p:nvPicPr>
          <p:cNvPr id="102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0110" t="19102" r="55703" b="29401"/>
          <a:stretch/>
        </p:blipFill>
        <p:spPr bwMode="auto">
          <a:xfrm>
            <a:off x="5486400" y="1295400"/>
            <a:ext cx="3429000" cy="39624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02896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943600" cy="5257800"/>
          </a:xfrm>
        </p:spPr>
        <p:txBody>
          <a:bodyPr/>
          <a:lstStyle/>
          <a:p>
            <a:pPr lvl="1" algn="l">
              <a:buFont typeface="Arial" pitchFamily="34" charset="0"/>
              <a:buChar char="•"/>
            </a:pPr>
            <a:r>
              <a:rPr lang="en-US" dirty="0" smtClean="0">
                <a:solidFill>
                  <a:schemeClr val="tx1"/>
                </a:solidFill>
              </a:rPr>
              <a:t> K-8</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a:t>
            </a:r>
            <a:r>
              <a:rPr lang="en-US" dirty="0">
                <a:solidFill>
                  <a:schemeClr val="tx1"/>
                </a:solidFill>
              </a:rPr>
              <a:t>Identification of figures in different orientations</a:t>
            </a:r>
          </a:p>
          <a:p>
            <a:pPr lvl="2" algn="l">
              <a:buFont typeface="Wingdings" pitchFamily="2" charset="2"/>
              <a:buChar char="Ø"/>
            </a:pPr>
            <a:r>
              <a:rPr lang="en-US" dirty="0">
                <a:solidFill>
                  <a:schemeClr val="tx1"/>
                </a:solidFill>
              </a:rPr>
              <a:t> Ratios and proportions</a:t>
            </a:r>
          </a:p>
          <a:p>
            <a:pPr lvl="2" algn="l">
              <a:buFont typeface="Wingdings" pitchFamily="2" charset="2"/>
              <a:buChar char="Ø"/>
            </a:pPr>
            <a:r>
              <a:rPr lang="en-US" dirty="0">
                <a:solidFill>
                  <a:schemeClr val="tx1"/>
                </a:solidFill>
              </a:rPr>
              <a:t> Drawing of geometric figures with specific characteristics</a:t>
            </a:r>
          </a:p>
          <a:p>
            <a:pPr lvl="2" algn="l">
              <a:buFont typeface="Wingdings" pitchFamily="2" charset="2"/>
              <a:buChar char="Ø"/>
            </a:pPr>
            <a:r>
              <a:rPr lang="en-US" dirty="0">
                <a:solidFill>
                  <a:schemeClr val="tx1"/>
                </a:solidFill>
              </a:rPr>
              <a:t>Transformations</a:t>
            </a:r>
          </a:p>
          <a:p>
            <a:pPr lvl="2" algn="l">
              <a:buFont typeface="Wingdings" pitchFamily="2" charset="2"/>
              <a:buChar char="Ø"/>
            </a:pPr>
            <a:r>
              <a:rPr lang="en-US" dirty="0">
                <a:solidFill>
                  <a:schemeClr val="tx1"/>
                </a:solidFill>
              </a:rPr>
              <a:t>Basic congruence and similarity</a:t>
            </a:r>
          </a:p>
          <a:p>
            <a:pPr lvl="1" algn="l">
              <a:buFont typeface="Arial" pitchFamily="34" charset="0"/>
              <a:buChar char="•"/>
            </a:pPr>
            <a:r>
              <a:rPr lang="en-US" dirty="0" smtClean="0">
                <a:solidFill>
                  <a:schemeClr val="tx1"/>
                </a:solidFill>
              </a:rPr>
              <a:t> 10</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a:t>
            </a:r>
            <a:r>
              <a:rPr lang="en-US" dirty="0">
                <a:solidFill>
                  <a:schemeClr val="tx1"/>
                </a:solidFill>
              </a:rPr>
              <a:t>Transformations of functions</a:t>
            </a:r>
          </a:p>
          <a:p>
            <a:pPr lvl="2" algn="l">
              <a:buFont typeface="Wingdings" pitchFamily="2" charset="2"/>
              <a:buChar char="Ø"/>
            </a:pPr>
            <a:r>
              <a:rPr lang="en-US" dirty="0">
                <a:solidFill>
                  <a:schemeClr val="tx1"/>
                </a:solidFill>
              </a:rPr>
              <a:t> Trigonometric Functions</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marL="514350" indent="-514350" algn="l"/>
                <a14:m>
                  <m:oMath xmlns:m="http://schemas.openxmlformats.org/officeDocument/2006/math">
                    <m:acc>
                      <m:accPr>
                        <m:chr m:val="̅"/>
                        <m:ctrlPr>
                          <a:rPr lang="en-US" sz="2800" i="1" dirty="0" smtClean="0">
                            <a:solidFill>
                              <a:schemeClr val="tx1"/>
                            </a:solidFill>
                            <a:latin typeface="Cambria Math"/>
                          </a:rPr>
                        </m:ctrlPr>
                      </m:accPr>
                      <m:e>
                        <m:r>
                          <a:rPr lang="en-US" sz="2800" i="1" dirty="0">
                            <a:solidFill>
                              <a:schemeClr val="tx1"/>
                            </a:solidFill>
                            <a:latin typeface="Cambria Math"/>
                          </a:rPr>
                          <m:t>𝐴</m:t>
                        </m:r>
                        <m:r>
                          <a:rPr lang="en-US" sz="2800" b="0" i="1" dirty="0" smtClean="0">
                            <a:solidFill>
                              <a:schemeClr val="tx1"/>
                            </a:solidFill>
                            <a:latin typeface="Cambria Math"/>
                          </a:rPr>
                          <m:t>𝐵</m:t>
                        </m:r>
                      </m:e>
                    </m:acc>
                  </m:oMath>
                </a14:m>
                <a:r>
                  <a:rPr lang="en-US" sz="2800" dirty="0">
                    <a:solidFill>
                      <a:schemeClr val="tx1"/>
                    </a:solidFill>
                  </a:rPr>
                  <a:t> </a:t>
                </a:r>
                <a:r>
                  <a:rPr lang="en-US" sz="2800" dirty="0" smtClean="0">
                    <a:solidFill>
                      <a:schemeClr val="tx1"/>
                    </a:solidFill>
                    <a:latin typeface="Cambria Math"/>
                    <a:ea typeface="Cambria Math"/>
                    <a:sym typeface="Mathematica1"/>
                  </a:rPr>
                  <a:t>≅</a:t>
                </a:r>
                <a:r>
                  <a:rPr lang="en-US" sz="2800" dirty="0" smtClean="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b="0" i="1" dirty="0" smtClean="0">
                            <a:solidFill>
                              <a:schemeClr val="tx1"/>
                            </a:solidFill>
                            <a:latin typeface="Cambria Math"/>
                          </a:rPr>
                          <m:t>𝐷𝐸</m:t>
                        </m:r>
                      </m:e>
                    </m:acc>
                  </m:oMath>
                </a14:m>
                <a:r>
                  <a:rPr lang="en-US" sz="2800" dirty="0" smtClean="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m:t>
                        </m:r>
                        <m:r>
                          <a:rPr lang="en-US" sz="2800" b="0" i="1" dirty="0" smtClean="0">
                            <a:solidFill>
                              <a:schemeClr val="tx1"/>
                            </a:solidFill>
                            <a:latin typeface="Cambria Math"/>
                          </a:rPr>
                          <m:t>𝐶</m:t>
                        </m:r>
                      </m:e>
                    </m:acc>
                  </m:oMath>
                </a14:m>
                <a:r>
                  <a:rPr lang="en-US" sz="2800" dirty="0" smtClean="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rPr>
                  <a:t> </a:t>
                </a:r>
                <a14:m>
                  <m:oMath xmlns:m="http://schemas.openxmlformats.org/officeDocument/2006/math">
                    <m:acc>
                      <m:accPr>
                        <m:chr m:val="̅"/>
                        <m:ctrlPr>
                          <a:rPr lang="en-US" sz="2800" i="1" dirty="0">
                            <a:solidFill>
                              <a:schemeClr val="tx1"/>
                            </a:solidFill>
                            <a:latin typeface="Cambria Math"/>
                          </a:rPr>
                        </m:ctrlPr>
                      </m:accPr>
                      <m:e>
                        <m:r>
                          <a:rPr lang="en-US" sz="2800" b="0" i="1" dirty="0" smtClean="0">
                            <a:solidFill>
                              <a:schemeClr val="tx1"/>
                            </a:solidFill>
                            <a:latin typeface="Cambria Math"/>
                          </a:rPr>
                          <m:t>𝐷𝐹</m:t>
                        </m:r>
                      </m:e>
                    </m:acc>
                  </m:oMath>
                </a14:m>
                <a:r>
                  <a:rPr lang="en-US" sz="2800" dirty="0" smtClean="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b="0" i="1" dirty="0" smtClean="0">
                            <a:solidFill>
                              <a:schemeClr val="tx1"/>
                            </a:solidFill>
                            <a:latin typeface="Cambria Math"/>
                          </a:rPr>
                          <m:t>𝐵𝐶</m:t>
                        </m:r>
                      </m:e>
                    </m:acc>
                  </m:oMath>
                </a14:m>
                <a:r>
                  <a:rPr lang="en-US" sz="2800" dirty="0" smtClean="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b="0" i="1" dirty="0" smtClean="0">
                            <a:solidFill>
                              <a:schemeClr val="tx1"/>
                            </a:solidFill>
                            <a:latin typeface="Cambria Math"/>
                          </a:rPr>
                          <m:t>𝐸𝐹</m:t>
                        </m:r>
                      </m:e>
                    </m:acc>
                  </m:oMath>
                </a14:m>
                <a:r>
                  <a:rPr lang="en-US" sz="2800" dirty="0" smtClean="0">
                    <a:solidFill>
                      <a:schemeClr val="tx1"/>
                    </a:solidFill>
                    <a:sym typeface="Mathematica1"/>
                  </a:rPr>
                  <a:t>. </a:t>
                </a:r>
                <a:r>
                  <a:rPr lang="en-US" sz="2800" dirty="0">
                    <a:solidFill>
                      <a:schemeClr val="tx1"/>
                    </a:solidFill>
                    <a:sym typeface="Mathematica1"/>
                  </a:rPr>
                  <a:t>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r>
                  <a:rPr lang="en-US" sz="2900" dirty="0">
                    <a:solidFill>
                      <a:schemeClr val="tx1"/>
                    </a:solidFill>
                  </a:rPr>
                  <a:t> </a:t>
                </a: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t="-112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12" name="Picture 1"/>
          <p:cNvPicPr>
            <a:picLocks noChangeAspect="1" noChangeArrowheads="1"/>
          </p:cNvPicPr>
          <p:nvPr/>
        </p:nvPicPr>
        <p:blipFill>
          <a:blip r:embed="rId5" cstate="print"/>
          <a:srcRect/>
          <a:stretch>
            <a:fillRect/>
          </a:stretch>
        </p:blipFill>
        <p:spPr bwMode="auto">
          <a:xfrm>
            <a:off x="1524000" y="2076450"/>
            <a:ext cx="6000750" cy="2724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marL="514350" indent="-514350" algn="l"/>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𝐴𝐵</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𝐷𝐸</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𝐷𝐹</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𝐵𝐶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𝐸𝐹</m:t>
                        </m:r>
                      </m:e>
                    </m:acc>
                  </m:oMath>
                </a14:m>
                <a:r>
                  <a:rPr lang="en-US" sz="2800" dirty="0">
                    <a:solidFill>
                      <a:schemeClr val="tx1"/>
                    </a:solidFill>
                    <a:sym typeface="Mathematica1"/>
                  </a:rPr>
                  <a:t>.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r>
                  <a:rPr lang="en-US" sz="2900" dirty="0">
                    <a:solidFill>
                      <a:schemeClr val="tx1"/>
                    </a:solidFill>
                  </a:rPr>
                  <a:t> </a:t>
                </a: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r>
                  <a:rPr lang="en-US" sz="2800" dirty="0">
                    <a:solidFill>
                      <a:schemeClr val="tx1"/>
                    </a:solidFill>
                  </a:rPr>
                  <a:t>Show that there is a translation of the plane which maps A to D</a:t>
                </a: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124" r="-102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12" name="Picture 1"/>
          <p:cNvPicPr>
            <a:picLocks noChangeAspect="1" noChangeArrowheads="1"/>
          </p:cNvPicPr>
          <p:nvPr/>
        </p:nvPicPr>
        <p:blipFill>
          <a:blip r:embed="rId5" cstate="print"/>
          <a:srcRect/>
          <a:stretch>
            <a:fillRect/>
          </a:stretch>
        </p:blipFill>
        <p:spPr bwMode="auto">
          <a:xfrm>
            <a:off x="1524000" y="2076450"/>
            <a:ext cx="6000750" cy="2724150"/>
          </a:xfrm>
          <a:prstGeom prst="rect">
            <a:avLst/>
          </a:prstGeom>
          <a:noFill/>
          <a:ln w="9525">
            <a:noFill/>
            <a:miter lim="800000"/>
            <a:headEnd/>
            <a:tailEnd/>
          </a:ln>
        </p:spPr>
      </p:pic>
    </p:spTree>
    <p:extLst>
      <p:ext uri="{BB962C8B-B14F-4D97-AF65-F5344CB8AC3E}">
        <p14:creationId xmlns:p14="http://schemas.microsoft.com/office/powerpoint/2010/main" val="40661387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marL="514350" indent="-514350" algn="l"/>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𝐴𝐵</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𝐷𝐸</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𝐷𝐹</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𝐵𝐶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𝐸𝐹</m:t>
                        </m:r>
                      </m:e>
                    </m:acc>
                  </m:oMath>
                </a14:m>
                <a:r>
                  <a:rPr lang="en-US" sz="2800" dirty="0">
                    <a:solidFill>
                      <a:schemeClr val="tx1"/>
                    </a:solidFill>
                    <a:sym typeface="Mathematica1"/>
                  </a:rPr>
                  <a:t>.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r>
                  <a:rPr lang="en-US" sz="2900" dirty="0">
                    <a:solidFill>
                      <a:schemeClr val="tx1"/>
                    </a:solidFill>
                  </a:rPr>
                  <a:t> </a:t>
                </a: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r>
                  <a:rPr lang="en-US" sz="2800" dirty="0">
                    <a:solidFill>
                      <a:schemeClr val="tx1"/>
                    </a:solidFill>
                  </a:rPr>
                  <a:t>Show that there is a translation of the plane which maps A to D</a:t>
                </a: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124" r="-102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7" name="Picture 2"/>
          <p:cNvPicPr>
            <a:picLocks noChangeAspect="1" noChangeArrowheads="1"/>
          </p:cNvPicPr>
          <p:nvPr/>
        </p:nvPicPr>
        <p:blipFill>
          <a:blip r:embed="rId5" cstate="print"/>
          <a:srcRect/>
          <a:stretch>
            <a:fillRect/>
          </a:stretch>
        </p:blipFill>
        <p:spPr bwMode="auto">
          <a:xfrm>
            <a:off x="1671638" y="2185988"/>
            <a:ext cx="5800725" cy="2486025"/>
          </a:xfrm>
          <a:prstGeom prst="rect">
            <a:avLst/>
          </a:prstGeom>
          <a:noFill/>
          <a:ln w="9525">
            <a:noFill/>
            <a:miter lim="800000"/>
            <a:headEnd/>
            <a:tailEnd/>
          </a:ln>
        </p:spPr>
      </p:pic>
    </p:spTree>
    <p:extLst>
      <p:ext uri="{BB962C8B-B14F-4D97-AF65-F5344CB8AC3E}">
        <p14:creationId xmlns:p14="http://schemas.microsoft.com/office/powerpoint/2010/main" val="2954140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Intent and focus of Unit 1 webinar.</a:t>
            </a:r>
          </a:p>
          <a:p>
            <a:pPr algn="l">
              <a:buFont typeface="Arial" pitchFamily="34" charset="0"/>
              <a:buChar char="•"/>
            </a:pPr>
            <a:r>
              <a:rPr lang="en-US" sz="2600" dirty="0" smtClean="0">
                <a:solidFill>
                  <a:schemeClr val="tx1"/>
                </a:solidFill>
                <a:latin typeface="Arial Narrow" pitchFamily="34" charset="0"/>
              </a:rPr>
              <a:t> Framework tasks.</a:t>
            </a:r>
          </a:p>
          <a:p>
            <a:pPr algn="l">
              <a:buFont typeface="Arial" pitchFamily="34" charset="0"/>
              <a:buChar char="•"/>
            </a:pPr>
            <a:r>
              <a:rPr lang="en-US" sz="2600" dirty="0" smtClean="0">
                <a:solidFill>
                  <a:schemeClr val="tx1"/>
                </a:solidFill>
                <a:latin typeface="Arial Narrow" pitchFamily="34" charset="0"/>
              </a:rPr>
              <a:t> GPB sessions on Georgiastandards.org.</a:t>
            </a:r>
          </a:p>
          <a:p>
            <a:pPr algn="l">
              <a:buFont typeface="Arial" pitchFamily="34" charset="0"/>
              <a:buChar char="•"/>
            </a:pPr>
            <a:r>
              <a:rPr lang="en-US" sz="2600" dirty="0" smtClean="0">
                <a:solidFill>
                  <a:schemeClr val="tx1"/>
                </a:solidFill>
                <a:latin typeface="Arial Narrow" pitchFamily="34" charset="0"/>
              </a:rPr>
              <a:t> Standards for Mathematical Practice. </a:t>
            </a:r>
          </a:p>
          <a:p>
            <a:pPr algn="l">
              <a:buFont typeface="Arial" pitchFamily="34" charset="0"/>
              <a:buChar char="•"/>
            </a:pPr>
            <a:r>
              <a:rPr lang="en-US" sz="2600" dirty="0" smtClean="0">
                <a:solidFill>
                  <a:schemeClr val="tx1"/>
                </a:solidFill>
                <a:latin typeface="Arial Narrow" pitchFamily="34" charset="0"/>
              </a:rPr>
              <a:t> Resources. </a:t>
            </a:r>
          </a:p>
          <a:p>
            <a:pPr algn="l">
              <a:buFont typeface="Arial" pitchFamily="34" charset="0"/>
              <a:buChar char="•"/>
            </a:pPr>
            <a:r>
              <a:rPr lang="en-US" sz="2600" dirty="0" smtClean="0">
                <a:solidFill>
                  <a:schemeClr val="tx1"/>
                </a:solidFill>
                <a:latin typeface="Arial Narrow" pitchFamily="34" charset="0"/>
                <a:hlinkClick r:id="rId3"/>
              </a:rPr>
              <a:t> http://ccgpsmathematics9-10.wikispaces.com/</a:t>
            </a:r>
            <a:endParaRPr lang="en-US" sz="2600" dirty="0" smtClean="0">
              <a:solidFill>
                <a:schemeClr val="tx1"/>
              </a:solidFill>
              <a:latin typeface="Arial Narrow" pitchFamily="34" charset="0"/>
            </a:endParaRPr>
          </a:p>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Confused2.jpg"/>
          <p:cNvPicPr>
            <a:picLocks noChangeAspect="1"/>
          </p:cNvPicPr>
          <p:nvPr/>
        </p:nvPicPr>
        <p:blipFill>
          <a:blip r:embed="rId5" cstate="print"/>
          <a:stretch>
            <a:fillRect/>
          </a:stretch>
        </p:blipFill>
        <p:spPr>
          <a:xfrm>
            <a:off x="6324600" y="1371600"/>
            <a:ext cx="2413000" cy="2895600"/>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1581150" y="1676400"/>
            <a:ext cx="5981700" cy="3448050"/>
          </a:xfrm>
          <a:prstGeom prst="rect">
            <a:avLst/>
          </a:prstGeom>
          <a:noFill/>
          <a:ln w="9525">
            <a:noFill/>
            <a:miter lim="800000"/>
            <a:headEnd/>
            <a:tailEnd/>
          </a:ln>
        </p:spPr>
      </p:pic>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143000"/>
                <a:ext cx="8305800" cy="4495800"/>
              </a:xfrm>
            </p:spPr>
            <p:txBody>
              <a:bodyPr/>
              <a:lstStyle/>
              <a:p>
                <a:pPr algn="l"/>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𝐴𝐵</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𝐷𝐸</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𝐷𝐹</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𝐵𝐶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𝐸𝐹</m:t>
                        </m:r>
                      </m:e>
                    </m:acc>
                  </m:oMath>
                </a14:m>
                <a:r>
                  <a:rPr lang="en-US" sz="2800" dirty="0">
                    <a:solidFill>
                      <a:schemeClr val="tx1"/>
                    </a:solidFill>
                    <a:sym typeface="Mathematica1"/>
                  </a:rPr>
                  <a:t>.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1200" dirty="0">
                  <a:solidFill>
                    <a:schemeClr val="tx1"/>
                  </a:solidFill>
                  <a:sym typeface="Mathematica1"/>
                </a:endParaRPr>
              </a:p>
              <a:p>
                <a:pPr algn="l"/>
                <a:endParaRPr lang="en-US" sz="2000" dirty="0" smtClean="0">
                  <a:solidFill>
                    <a:schemeClr val="tx1"/>
                  </a:solidFill>
                  <a:sym typeface="Mathematica1"/>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143000"/>
                <a:ext cx="8305800" cy="4495800"/>
              </a:xfrm>
              <a:blipFill rotWithShape="1">
                <a:blip r:embed="rId4"/>
                <a:stretch>
                  <a:fillRect t="-1357"/>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spTree>
    <p:extLst>
      <p:ext uri="{BB962C8B-B14F-4D97-AF65-F5344CB8AC3E}">
        <p14:creationId xmlns:p14="http://schemas.microsoft.com/office/powerpoint/2010/main" val="11758104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1581150" y="1676400"/>
            <a:ext cx="5981700" cy="3448050"/>
          </a:xfrm>
          <a:prstGeom prst="rect">
            <a:avLst/>
          </a:prstGeom>
          <a:noFill/>
          <a:ln w="9525">
            <a:noFill/>
            <a:miter lim="800000"/>
            <a:headEnd/>
            <a:tailEnd/>
          </a:ln>
        </p:spPr>
      </p:pic>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143000"/>
                <a:ext cx="8305800" cy="4495800"/>
              </a:xfrm>
            </p:spPr>
            <p:txBody>
              <a:bodyPr/>
              <a:lstStyle/>
              <a:p>
                <a:pPr algn="l"/>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𝐴𝐵</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𝐷𝐸</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𝐷𝐹</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𝐵𝐶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𝐸𝐹</m:t>
                        </m:r>
                      </m:e>
                    </m:acc>
                  </m:oMath>
                </a14:m>
                <a:r>
                  <a:rPr lang="en-US" sz="2800" dirty="0">
                    <a:solidFill>
                      <a:schemeClr val="tx1"/>
                    </a:solidFill>
                    <a:sym typeface="Mathematica1"/>
                  </a:rPr>
                  <a:t>.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1200" dirty="0">
                  <a:solidFill>
                    <a:schemeClr val="tx1"/>
                  </a:solidFill>
                  <a:sym typeface="Mathematica1"/>
                </a:endParaRPr>
              </a:p>
              <a:p>
                <a:pPr algn="l"/>
                <a:endParaRPr lang="en-US" sz="2000" dirty="0" smtClean="0">
                  <a:solidFill>
                    <a:schemeClr val="tx1"/>
                  </a:solidFill>
                  <a:sym typeface="Mathematica1"/>
                </a:endParaRPr>
              </a:p>
              <a:p>
                <a:pPr algn="l"/>
                <a:r>
                  <a:rPr lang="en-US" sz="2800" dirty="0" smtClean="0">
                    <a:solidFill>
                      <a:schemeClr val="tx1"/>
                    </a:solidFill>
                    <a:sym typeface="Mathematica1"/>
                  </a:rPr>
                  <a:t>Show </a:t>
                </a:r>
                <a:r>
                  <a:rPr lang="en-US" sz="2800" dirty="0">
                    <a:solidFill>
                      <a:schemeClr val="tx1"/>
                    </a:solidFill>
                    <a:sym typeface="Mathematica1"/>
                  </a:rPr>
                  <a:t>that there is a rotation of the plane which does not move D and which maps B</a:t>
                </a:r>
                <a:r>
                  <a:rPr lang="en-US" sz="2800" dirty="0">
                    <a:solidFill>
                      <a:schemeClr val="tx1"/>
                    </a:solidFill>
                    <a:latin typeface="Book Antiqua" pitchFamily="18" charset="0"/>
                    <a:sym typeface="Mathematica1"/>
                  </a:rPr>
                  <a:t>’</a:t>
                </a:r>
                <a:r>
                  <a:rPr lang="en-US" sz="2800" dirty="0">
                    <a:solidFill>
                      <a:schemeClr val="tx1"/>
                    </a:solidFill>
                    <a:sym typeface="Mathematica1"/>
                  </a:rPr>
                  <a:t> to E.</a:t>
                </a: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143000"/>
                <a:ext cx="8305800" cy="4495800"/>
              </a:xfrm>
              <a:blipFill rotWithShape="1">
                <a:blip r:embed="rId4"/>
                <a:stretch>
                  <a:fillRect l="-1542" t="-1357" r="-1615" b="-624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spTree>
    <p:extLst>
      <p:ext uri="{BB962C8B-B14F-4D97-AF65-F5344CB8AC3E}">
        <p14:creationId xmlns:p14="http://schemas.microsoft.com/office/powerpoint/2010/main" val="41250516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a:stretch>
            <a:fillRect/>
          </a:stretch>
        </p:blipFill>
        <p:spPr bwMode="auto">
          <a:xfrm>
            <a:off x="1428750" y="1795463"/>
            <a:ext cx="6286500" cy="3267075"/>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143000"/>
                <a:ext cx="8305800" cy="4495800"/>
              </a:xfrm>
            </p:spPr>
            <p:txBody>
              <a:bodyPr/>
              <a:lstStyle/>
              <a:p>
                <a:pPr algn="l"/>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𝐴𝐵</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𝐷𝐸</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𝐷𝐹</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𝐵𝐶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𝐸𝐹</m:t>
                        </m:r>
                      </m:e>
                    </m:acc>
                  </m:oMath>
                </a14:m>
                <a:r>
                  <a:rPr lang="en-US" sz="2800" dirty="0">
                    <a:solidFill>
                      <a:schemeClr val="tx1"/>
                    </a:solidFill>
                    <a:sym typeface="Mathematica1"/>
                  </a:rPr>
                  <a:t>.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1200" dirty="0">
                  <a:solidFill>
                    <a:schemeClr val="tx1"/>
                  </a:solidFill>
                  <a:sym typeface="Mathematica1"/>
                </a:endParaRPr>
              </a:p>
              <a:p>
                <a:pPr algn="l"/>
                <a:endParaRPr lang="en-US" sz="2000" dirty="0" smtClean="0">
                  <a:solidFill>
                    <a:schemeClr val="tx1"/>
                  </a:solidFill>
                  <a:sym typeface="Mathematica1"/>
                </a:endParaRPr>
              </a:p>
              <a:p>
                <a:pPr algn="l"/>
                <a:r>
                  <a:rPr lang="en-US" sz="2800" dirty="0" smtClean="0">
                    <a:solidFill>
                      <a:schemeClr val="tx1"/>
                    </a:solidFill>
                    <a:sym typeface="Mathematica1"/>
                  </a:rPr>
                  <a:t>Show </a:t>
                </a:r>
                <a:r>
                  <a:rPr lang="en-US" sz="2800" dirty="0">
                    <a:solidFill>
                      <a:schemeClr val="tx1"/>
                    </a:solidFill>
                    <a:sym typeface="Mathematica1"/>
                  </a:rPr>
                  <a:t>that there is a rotation of the plane which does not move D and which maps B</a:t>
                </a:r>
                <a:r>
                  <a:rPr lang="en-US" sz="2800" dirty="0">
                    <a:solidFill>
                      <a:schemeClr val="tx1"/>
                    </a:solidFill>
                    <a:latin typeface="Book Antiqua" pitchFamily="18" charset="0"/>
                    <a:sym typeface="Mathematica1"/>
                  </a:rPr>
                  <a:t>’</a:t>
                </a:r>
                <a:r>
                  <a:rPr lang="en-US" sz="2800" dirty="0">
                    <a:solidFill>
                      <a:schemeClr val="tx1"/>
                    </a:solidFill>
                    <a:sym typeface="Mathematica1"/>
                  </a:rPr>
                  <a:t> to E.</a:t>
                </a: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143000"/>
                <a:ext cx="8305800" cy="4495800"/>
              </a:xfrm>
              <a:blipFill rotWithShape="1">
                <a:blip r:embed="rId4"/>
                <a:stretch>
                  <a:fillRect l="-1542" t="-1357" r="-1615" b="-6242"/>
                </a:stretch>
              </a:blipFill>
            </p:spPr>
            <p:txBody>
              <a:bodyPr/>
              <a:lstStyle/>
              <a:p>
                <a:r>
                  <a:rPr lang="en-US">
                    <a:noFill/>
                  </a:rPr>
                  <a:t> </a:t>
                </a:r>
              </a:p>
            </p:txBody>
          </p:sp>
        </mc:Fallback>
      </mc:AlternateContent>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spTree>
    <p:extLst>
      <p:ext uri="{BB962C8B-B14F-4D97-AF65-F5344CB8AC3E}">
        <p14:creationId xmlns:p14="http://schemas.microsoft.com/office/powerpoint/2010/main" val="22970049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143000"/>
                <a:ext cx="8305800" cy="4495800"/>
              </a:xfrm>
            </p:spPr>
            <p:txBody>
              <a:bodyPr/>
              <a:lstStyle/>
              <a:p>
                <a:pPr algn="l"/>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𝐴𝐵</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𝐷𝐸</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𝐷𝐹</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𝐵𝐶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𝐸𝐹</m:t>
                        </m:r>
                      </m:e>
                    </m:acc>
                  </m:oMath>
                </a14:m>
                <a:r>
                  <a:rPr lang="en-US" sz="2800" dirty="0">
                    <a:solidFill>
                      <a:schemeClr val="tx1"/>
                    </a:solidFill>
                    <a:sym typeface="Mathematica1"/>
                  </a:rPr>
                  <a:t>.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1200" dirty="0">
                  <a:solidFill>
                    <a:schemeClr val="tx1"/>
                  </a:solidFill>
                  <a:sym typeface="Mathematica1"/>
                </a:endParaRPr>
              </a:p>
              <a:p>
                <a:pPr algn="l"/>
                <a:endParaRPr lang="en-US" sz="2000" dirty="0" smtClean="0">
                  <a:solidFill>
                    <a:schemeClr val="tx1"/>
                  </a:solidFill>
                  <a:sym typeface="Mathematica1"/>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143000"/>
                <a:ext cx="8305800" cy="4495800"/>
              </a:xfrm>
              <a:blipFill rotWithShape="1">
                <a:blip r:embed="rId3"/>
                <a:stretch>
                  <a:fillRect t="-1357"/>
                </a:stretch>
              </a:blipFill>
            </p:spPr>
            <p:txBody>
              <a:bodyPr/>
              <a:lstStyle/>
              <a:p>
                <a:r>
                  <a:rPr lang="en-US">
                    <a:noFill/>
                  </a:rPr>
                  <a:t> </a:t>
                </a:r>
              </a:p>
            </p:txBody>
          </p:sp>
        </mc:Fallback>
      </mc:AlternateContent>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8" name="Picture 2"/>
          <p:cNvPicPr>
            <a:picLocks noChangeAspect="1" noChangeArrowheads="1"/>
          </p:cNvPicPr>
          <p:nvPr/>
        </p:nvPicPr>
        <p:blipFill>
          <a:blip r:embed="rId5" cstate="print"/>
          <a:srcRect/>
          <a:stretch>
            <a:fillRect/>
          </a:stretch>
        </p:blipFill>
        <p:spPr bwMode="auto">
          <a:xfrm>
            <a:off x="1728788" y="1776413"/>
            <a:ext cx="5686425" cy="3305175"/>
          </a:xfrm>
          <a:prstGeom prst="rect">
            <a:avLst/>
          </a:prstGeom>
          <a:noFill/>
          <a:ln w="9525">
            <a:noFill/>
            <a:miter lim="800000"/>
            <a:headEnd/>
            <a:tailEnd/>
          </a:ln>
        </p:spPr>
      </p:pic>
    </p:spTree>
    <p:extLst>
      <p:ext uri="{BB962C8B-B14F-4D97-AF65-F5344CB8AC3E}">
        <p14:creationId xmlns:p14="http://schemas.microsoft.com/office/powerpoint/2010/main" val="7406605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143000"/>
                <a:ext cx="8305800" cy="4495800"/>
              </a:xfrm>
            </p:spPr>
            <p:txBody>
              <a:bodyPr/>
              <a:lstStyle/>
              <a:p>
                <a:pPr algn="l"/>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𝐴𝐵</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𝐷𝐸</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𝐷𝐹</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𝐵𝐶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𝐸𝐹</m:t>
                        </m:r>
                      </m:e>
                    </m:acc>
                  </m:oMath>
                </a14:m>
                <a:r>
                  <a:rPr lang="en-US" sz="2800" dirty="0">
                    <a:solidFill>
                      <a:schemeClr val="tx1"/>
                    </a:solidFill>
                    <a:sym typeface="Mathematica1"/>
                  </a:rPr>
                  <a:t>.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smtClean="0">
                  <a:solidFill>
                    <a:schemeClr val="tx1"/>
                  </a:solidFill>
                  <a:sym typeface="Mathematica1"/>
                </a:endParaRPr>
              </a:p>
              <a:p>
                <a:pPr algn="l"/>
                <a:endParaRPr lang="en-US" sz="1200" dirty="0">
                  <a:solidFill>
                    <a:schemeClr val="tx1"/>
                  </a:solidFill>
                  <a:sym typeface="Mathematica1"/>
                </a:endParaRPr>
              </a:p>
              <a:p>
                <a:pPr algn="l"/>
                <a:r>
                  <a:rPr lang="en-US" sz="2800" dirty="0">
                    <a:solidFill>
                      <a:schemeClr val="tx1"/>
                    </a:solidFill>
                    <a:sym typeface="Mathematica1"/>
                  </a:rPr>
                  <a:t>Show that there is a reflection of the plane which does not move D or E and which maps C</a:t>
                </a:r>
                <a:r>
                  <a:rPr lang="en-US" sz="2800" dirty="0">
                    <a:solidFill>
                      <a:schemeClr val="tx1"/>
                    </a:solidFill>
                    <a:latin typeface="Book Antiqua" pitchFamily="18" charset="0"/>
                    <a:sym typeface="Mathematica1"/>
                  </a:rPr>
                  <a:t>’’</a:t>
                </a:r>
                <a:r>
                  <a:rPr lang="en-US" sz="2800" dirty="0">
                    <a:solidFill>
                      <a:schemeClr val="tx1"/>
                    </a:solidFill>
                    <a:sym typeface="Mathematica1"/>
                  </a:rPr>
                  <a:t> to F.</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143000"/>
                <a:ext cx="8305800" cy="4495800"/>
              </a:xfrm>
              <a:blipFill rotWithShape="1">
                <a:blip r:embed="rId3"/>
                <a:stretch>
                  <a:fillRect l="-1542" t="-1357" b="-9498"/>
                </a:stretch>
              </a:blipFill>
            </p:spPr>
            <p:txBody>
              <a:bodyPr/>
              <a:lstStyle/>
              <a:p>
                <a:r>
                  <a:rPr lang="en-US">
                    <a:noFill/>
                  </a:rPr>
                  <a:t> </a:t>
                </a:r>
              </a:p>
            </p:txBody>
          </p:sp>
        </mc:Fallback>
      </mc:AlternateContent>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8" name="Picture 2"/>
          <p:cNvPicPr>
            <a:picLocks noChangeAspect="1" noChangeArrowheads="1"/>
          </p:cNvPicPr>
          <p:nvPr/>
        </p:nvPicPr>
        <p:blipFill>
          <a:blip r:embed="rId5" cstate="print"/>
          <a:srcRect/>
          <a:stretch>
            <a:fillRect/>
          </a:stretch>
        </p:blipFill>
        <p:spPr bwMode="auto">
          <a:xfrm>
            <a:off x="1728788" y="1776413"/>
            <a:ext cx="5686425" cy="3305175"/>
          </a:xfrm>
          <a:prstGeom prst="rect">
            <a:avLst/>
          </a:prstGeom>
          <a:noFill/>
          <a:ln w="9525">
            <a:noFill/>
            <a:miter lim="800000"/>
            <a:headEnd/>
            <a:tailEnd/>
          </a:ln>
        </p:spPr>
      </p:pic>
    </p:spTree>
    <p:extLst>
      <p:ext uri="{BB962C8B-B14F-4D97-AF65-F5344CB8AC3E}">
        <p14:creationId xmlns:p14="http://schemas.microsoft.com/office/powerpoint/2010/main" val="28798582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142999"/>
                <a:ext cx="8305800" cy="4721423"/>
              </a:xfrm>
            </p:spPr>
            <p:txBody>
              <a:bodyPr/>
              <a:lstStyle/>
              <a:p>
                <a:pPr algn="l"/>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𝐴𝐵</m:t>
                        </m:r>
                      </m:e>
                    </m:acc>
                  </m:oMath>
                </a14:m>
                <a:r>
                  <a:rPr lang="en-US" sz="28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𝐷𝐸</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𝐴𝐶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𝐷𝐹</m:t>
                        </m:r>
                      </m:e>
                    </m:acc>
                  </m:oMath>
                </a14:m>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𝐵𝐶</m:t>
                        </m:r>
                      </m:e>
                    </m:acc>
                  </m:oMath>
                </a14:m>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14:m>
                  <m:oMath xmlns:m="http://schemas.openxmlformats.org/officeDocument/2006/math">
                    <m:acc>
                      <m:accPr>
                        <m:chr m:val="̅"/>
                        <m:ctrlPr>
                          <a:rPr lang="en-US" sz="2800" i="1" dirty="0">
                            <a:solidFill>
                              <a:schemeClr val="tx1"/>
                            </a:solidFill>
                            <a:latin typeface="Cambria Math"/>
                          </a:rPr>
                        </m:ctrlPr>
                      </m:accPr>
                      <m:e>
                        <m:r>
                          <a:rPr lang="en-US" sz="2800" i="1" dirty="0">
                            <a:solidFill>
                              <a:schemeClr val="tx1"/>
                            </a:solidFill>
                            <a:latin typeface="Cambria Math"/>
                          </a:rPr>
                          <m:t>𝐸𝐹</m:t>
                        </m:r>
                      </m:e>
                    </m:acc>
                  </m:oMath>
                </a14:m>
                <a:r>
                  <a:rPr lang="en-US" sz="2800" dirty="0">
                    <a:solidFill>
                      <a:schemeClr val="tx1"/>
                    </a:solidFill>
                    <a:sym typeface="Mathematica1"/>
                  </a:rPr>
                  <a:t>.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smtClean="0">
                  <a:solidFill>
                    <a:schemeClr val="tx1"/>
                  </a:solidFill>
                  <a:sym typeface="Mathematica1"/>
                </a:endParaRPr>
              </a:p>
              <a:p>
                <a:pPr algn="l"/>
                <a:endParaRPr lang="en-US" sz="1200" dirty="0">
                  <a:solidFill>
                    <a:schemeClr val="tx1"/>
                  </a:solidFill>
                  <a:sym typeface="Mathematica1"/>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142999"/>
                <a:ext cx="8305800" cy="4721423"/>
              </a:xfrm>
              <a:blipFill rotWithShape="1">
                <a:blip r:embed="rId3"/>
                <a:stretch>
                  <a:fillRect t="-1161"/>
                </a:stretch>
              </a:blipFill>
            </p:spPr>
            <p:txBody>
              <a:bodyPr/>
              <a:lstStyle/>
              <a:p>
                <a:r>
                  <a:rPr lang="en-US">
                    <a:noFill/>
                  </a:rPr>
                  <a:t> </a:t>
                </a:r>
              </a:p>
            </p:txBody>
          </p:sp>
        </mc:Fallback>
      </mc:AlternateContent>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7" name="Picture 2"/>
          <p:cNvPicPr>
            <a:picLocks noChangeAspect="1" noChangeArrowheads="1"/>
          </p:cNvPicPr>
          <p:nvPr/>
        </p:nvPicPr>
        <p:blipFill>
          <a:blip r:embed="rId5" cstate="print"/>
          <a:srcRect/>
          <a:stretch>
            <a:fillRect/>
          </a:stretch>
        </p:blipFill>
        <p:spPr bwMode="auto">
          <a:xfrm>
            <a:off x="1685925" y="1843088"/>
            <a:ext cx="5772150" cy="3171825"/>
          </a:xfrm>
          <a:prstGeom prst="rect">
            <a:avLst/>
          </a:prstGeom>
          <a:noFill/>
          <a:ln w="9525">
            <a:noFill/>
            <a:miter lim="800000"/>
            <a:headEnd/>
            <a:tailEnd/>
          </a:ln>
        </p:spPr>
      </p:pic>
    </p:spTree>
    <p:extLst>
      <p:ext uri="{BB962C8B-B14F-4D97-AF65-F5344CB8AC3E}">
        <p14:creationId xmlns:p14="http://schemas.microsoft.com/office/powerpoint/2010/main" val="25035096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The triangle in the upper left is reflected over a line to the triangle in the lower right. Using a compass and </a:t>
            </a:r>
            <a:r>
              <a:rPr lang="en-US" sz="2800" dirty="0" smtClean="0">
                <a:solidFill>
                  <a:schemeClr val="tx1"/>
                </a:solidFill>
              </a:rPr>
              <a:t>straightedge, </a:t>
            </a:r>
            <a:r>
              <a:rPr lang="en-US" sz="2800" dirty="0">
                <a:solidFill>
                  <a:schemeClr val="tx1"/>
                </a:solidFill>
              </a:rPr>
              <a:t>determine the line of reflection. </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4262" y="2971800"/>
            <a:ext cx="2837671"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52400" y="5715000"/>
            <a:ext cx="622446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G.CO.5, G.CO.12 Reflected Triangles</a:t>
            </a:r>
            <a:endParaRPr lang="en-US" sz="1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The triangle in the upper left is reflected over a line to the triangle in the lower right. Using a compass and </a:t>
            </a:r>
            <a:r>
              <a:rPr lang="en-US" sz="2800" dirty="0" smtClean="0">
                <a:solidFill>
                  <a:schemeClr val="tx1"/>
                </a:solidFill>
              </a:rPr>
              <a:t>straightedge, </a:t>
            </a:r>
            <a:r>
              <a:rPr lang="en-US" sz="2800" dirty="0">
                <a:solidFill>
                  <a:schemeClr val="tx1"/>
                </a:solidFill>
              </a:rPr>
              <a:t>determine the line of reflection. </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22446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G.CO.5, G.CO.12 Reflected Triangles</a:t>
            </a:r>
            <a:endParaRPr lang="en-US" sz="1400" dirty="0"/>
          </a:p>
        </p:txBody>
      </p:sp>
      <p:grpSp>
        <p:nvGrpSpPr>
          <p:cNvPr id="8" name="Group 7"/>
          <p:cNvGrpSpPr/>
          <p:nvPr/>
        </p:nvGrpSpPr>
        <p:grpSpPr>
          <a:xfrm>
            <a:off x="3624261" y="2989478"/>
            <a:ext cx="2837671" cy="2438400"/>
            <a:chOff x="3624261" y="2989478"/>
            <a:chExt cx="2837671" cy="2438400"/>
          </a:xfrm>
        </p:grpSpPr>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4261" y="2989478"/>
              <a:ext cx="2837671"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Connector 9"/>
            <p:cNvCxnSpPr/>
            <p:nvPr/>
          </p:nvCxnSpPr>
          <p:spPr>
            <a:xfrm>
              <a:off x="3886200" y="3505200"/>
              <a:ext cx="2244547" cy="175260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534053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The triangle in the upper left is reflected over a line to the triangle in the lower right. Using a compass and </a:t>
            </a:r>
            <a:r>
              <a:rPr lang="en-US" sz="2800" dirty="0" smtClean="0">
                <a:solidFill>
                  <a:schemeClr val="tx1"/>
                </a:solidFill>
              </a:rPr>
              <a:t>straightedge, </a:t>
            </a:r>
            <a:r>
              <a:rPr lang="en-US" sz="2800" dirty="0">
                <a:solidFill>
                  <a:schemeClr val="tx1"/>
                </a:solidFill>
              </a:rPr>
              <a:t>determine the line of reflection. </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22446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G.CO.5, G.CO.12 Reflected Triangles</a:t>
            </a:r>
            <a:endParaRPr lang="en-US" sz="1400" dirty="0"/>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879392"/>
            <a:ext cx="3124200" cy="2710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9665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Proofs in CCGPS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Encourage multiple ways of writing proofs, such as in narrative</a:t>
            </a:r>
          </a:p>
          <a:p>
            <a:pPr algn="l"/>
            <a:r>
              <a:rPr lang="en-US" sz="2800" dirty="0">
                <a:solidFill>
                  <a:schemeClr val="tx1"/>
                </a:solidFill>
              </a:rPr>
              <a:t>paragraphs, using flow diagrams, in two‐column format, and using diagrams without words.</a:t>
            </a:r>
          </a:p>
          <a:p>
            <a:pPr algn="l"/>
            <a:r>
              <a:rPr lang="en-US" sz="2800" dirty="0">
                <a:solidFill>
                  <a:schemeClr val="tx1"/>
                </a:solidFill>
              </a:rPr>
              <a:t>Students should be encouraged to focus on the validity of the underlying reasoning while </a:t>
            </a:r>
            <a:r>
              <a:rPr lang="en-US" sz="2800" dirty="0" smtClean="0">
                <a:solidFill>
                  <a:schemeClr val="tx1"/>
                </a:solidFill>
              </a:rPr>
              <a:t>exploring a </a:t>
            </a:r>
            <a:r>
              <a:rPr lang="en-US" sz="2800" dirty="0">
                <a:solidFill>
                  <a:schemeClr val="tx1"/>
                </a:solidFill>
              </a:rPr>
              <a:t>variety of formats for expressing that reasoning.</a:t>
            </a:r>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33400" y="5181600"/>
            <a:ext cx="8001000" cy="369332"/>
          </a:xfrm>
          <a:prstGeom prst="rect">
            <a:avLst/>
          </a:prstGeom>
          <a:noFill/>
        </p:spPr>
        <p:txBody>
          <a:bodyPr wrap="square" rtlCol="0">
            <a:spAutoFit/>
          </a:bodyPr>
          <a:lstStyle/>
          <a:p>
            <a:r>
              <a:rPr lang="en-US" u="sng" dirty="0">
                <a:hlinkClick r:id="rId4"/>
              </a:rPr>
              <a:t>http://www.mathematicsvisionproject.org/secondary-two-mathematics.html</a:t>
            </a:r>
            <a:endParaRPr lang="en-US" dirty="0"/>
          </a:p>
        </p:txBody>
      </p:sp>
    </p:spTree>
    <p:extLst>
      <p:ext uri="{BB962C8B-B14F-4D97-AF65-F5344CB8AC3E}">
        <p14:creationId xmlns:p14="http://schemas.microsoft.com/office/powerpoint/2010/main" val="3866171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4" cstate="print"/>
          <a:srcRect/>
          <a:stretch>
            <a:fillRect/>
          </a:stretch>
        </p:blipFill>
        <p:spPr bwMode="auto">
          <a:xfrm>
            <a:off x="1066800" y="1066800"/>
            <a:ext cx="7239000" cy="4460393"/>
          </a:xfrm>
          <a:prstGeom prst="rect">
            <a:avLst/>
          </a:prstGeom>
          <a:noFill/>
          <a:ln w="9525">
            <a:noFill/>
            <a:miter lim="800000"/>
            <a:headEnd/>
            <a:tailEnd/>
          </a:ln>
          <a:scene3d>
            <a:camera prst="orthographicFront"/>
            <a:lightRig rig="threePt" dir="t"/>
          </a:scene3d>
          <a:sp3d>
            <a:bevelT w="165100" prst="coolSlant"/>
          </a:sp3d>
        </p:spPr>
      </p:pic>
      <p:sp>
        <p:nvSpPr>
          <p:cNvPr id="5" name="Title 1"/>
          <p:cNvSpPr>
            <a:spLocks noGrp="1"/>
          </p:cNvSpPr>
          <p:nvPr>
            <p:ph type="title"/>
          </p:nvPr>
        </p:nvSpPr>
        <p:spPr>
          <a:xfrm>
            <a:off x="2514600" y="274638"/>
            <a:ext cx="4572000" cy="792162"/>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 is a Wiki?</a:t>
            </a:r>
            <a:endParaRPr lang="en-US" dirty="0">
              <a:latin typeface="Arial Narrow" pitchFamily="34" charset="0"/>
            </a:endParaRPr>
          </a:p>
        </p:txBody>
      </p:sp>
      <p:sp>
        <p:nvSpPr>
          <p:cNvPr id="3" name="TextBox 2"/>
          <p:cNvSpPr txBox="1"/>
          <p:nvPr/>
        </p:nvSpPr>
        <p:spPr>
          <a:xfrm>
            <a:off x="762000" y="5562600"/>
            <a:ext cx="6172200" cy="523220"/>
          </a:xfrm>
          <a:prstGeom prst="rect">
            <a:avLst/>
          </a:prstGeom>
          <a:noFill/>
        </p:spPr>
        <p:txBody>
          <a:bodyPr wrap="square" rtlCol="0">
            <a:spAutoFit/>
          </a:bodyPr>
          <a:lstStyle/>
          <a:p>
            <a:r>
              <a:rPr lang="en-US" sz="2800" dirty="0">
                <a:latin typeface="Arial Narrow" pitchFamily="34" charset="0"/>
                <a:hlinkClick r:id="rId5"/>
              </a:rPr>
              <a:t>http://ccgpsmathematics9-10.wikispaces.com/</a:t>
            </a:r>
            <a:endParaRPr lang="en-US" sz="2800" dirty="0"/>
          </a:p>
        </p:txBody>
      </p:sp>
    </p:spTree>
    <p:extLst>
      <p:ext uri="{BB962C8B-B14F-4D97-AF65-F5344CB8AC3E}">
        <p14:creationId xmlns:p14="http://schemas.microsoft.com/office/powerpoint/2010/main" val="33911577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In the picture below </a:t>
                </a:r>
                <a14:m>
                  <m:oMath xmlns:m="http://schemas.openxmlformats.org/officeDocument/2006/math">
                    <m:acc>
                      <m:accPr>
                        <m:chr m:val="̅"/>
                        <m:ctrlPr>
                          <a:rPr lang="en-US" sz="2800" i="1" dirty="0" smtClean="0">
                            <a:solidFill>
                              <a:schemeClr val="tx1"/>
                            </a:solidFill>
                            <a:latin typeface="Cambria Math"/>
                          </a:rPr>
                        </m:ctrlPr>
                      </m:accPr>
                      <m:e>
                        <m:r>
                          <a:rPr lang="en-US" sz="2800" b="0" i="1" dirty="0" smtClean="0">
                            <a:solidFill>
                              <a:schemeClr val="tx1"/>
                            </a:solidFill>
                            <a:latin typeface="Cambria Math"/>
                          </a:rPr>
                          <m:t>𝐴𝐷</m:t>
                        </m:r>
                      </m:e>
                    </m:acc>
                  </m:oMath>
                </a14:m>
                <a:r>
                  <a:rPr lang="en-US" sz="2800" dirty="0">
                    <a:solidFill>
                      <a:schemeClr val="tx1"/>
                    </a:solidFill>
                  </a:rPr>
                  <a:t> and </a:t>
                </a:r>
                <a14:m>
                  <m:oMath xmlns:m="http://schemas.openxmlformats.org/officeDocument/2006/math">
                    <m:acc>
                      <m:accPr>
                        <m:chr m:val="̅"/>
                        <m:ctrlPr>
                          <a:rPr lang="en-US" sz="2800" i="1" dirty="0" smtClean="0">
                            <a:solidFill>
                              <a:schemeClr val="tx1"/>
                            </a:solidFill>
                            <a:latin typeface="Cambria Math"/>
                          </a:rPr>
                        </m:ctrlPr>
                      </m:accPr>
                      <m:e>
                        <m:r>
                          <a:rPr lang="en-US" sz="2800" i="1" dirty="0">
                            <a:solidFill>
                              <a:schemeClr val="tx1"/>
                            </a:solidFill>
                            <a:latin typeface="Cambria Math"/>
                          </a:rPr>
                          <m:t>𝐵𝐶</m:t>
                        </m:r>
                      </m:e>
                    </m:acc>
                  </m:oMath>
                </a14:m>
                <a:r>
                  <a:rPr lang="en-US" sz="2800" dirty="0">
                    <a:solidFill>
                      <a:schemeClr val="tx1"/>
                    </a:solidFill>
                  </a:rPr>
                  <a:t> intersect at X. </a:t>
                </a:r>
                <a14:m>
                  <m:oMath xmlns:m="http://schemas.openxmlformats.org/officeDocument/2006/math">
                    <m:acc>
                      <m:accPr>
                        <m:chr m:val="̅"/>
                        <m:ctrlPr>
                          <a:rPr lang="en-US" sz="2800" i="1" dirty="0" smtClean="0">
                            <a:solidFill>
                              <a:schemeClr val="tx1"/>
                            </a:solidFill>
                            <a:latin typeface="Cambria Math"/>
                          </a:rPr>
                        </m:ctrlPr>
                      </m:accPr>
                      <m:e>
                        <m:r>
                          <a:rPr lang="en-US" sz="2800" i="1" dirty="0">
                            <a:solidFill>
                              <a:schemeClr val="tx1"/>
                            </a:solidFill>
                            <a:latin typeface="Cambria Math"/>
                          </a:rPr>
                          <m:t>𝐴𝐵</m:t>
                        </m:r>
                      </m:e>
                    </m:acc>
                  </m:oMath>
                </a14:m>
                <a:r>
                  <a:rPr lang="en-US" sz="2800" dirty="0">
                    <a:solidFill>
                      <a:schemeClr val="tx1"/>
                    </a:solidFill>
                  </a:rPr>
                  <a:t> and </a:t>
                </a:r>
                <a14:m>
                  <m:oMath xmlns:m="http://schemas.openxmlformats.org/officeDocument/2006/math">
                    <m:acc>
                      <m:accPr>
                        <m:chr m:val="̅"/>
                        <m:ctrlPr>
                          <a:rPr lang="en-US" sz="2800" i="1" dirty="0" smtClean="0">
                            <a:solidFill>
                              <a:schemeClr val="tx1"/>
                            </a:solidFill>
                            <a:latin typeface="Cambria Math"/>
                          </a:rPr>
                        </m:ctrlPr>
                      </m:accPr>
                      <m:e>
                        <m:r>
                          <a:rPr lang="en-US" sz="2800" i="1" dirty="0">
                            <a:solidFill>
                              <a:schemeClr val="tx1"/>
                            </a:solidFill>
                            <a:latin typeface="Cambria Math"/>
                          </a:rPr>
                          <m:t>𝐶𝐷</m:t>
                        </m:r>
                      </m:e>
                    </m:acc>
                  </m:oMath>
                </a14:m>
                <a:r>
                  <a:rPr lang="en-US" sz="2800" dirty="0">
                    <a:solidFill>
                      <a:schemeClr val="tx1"/>
                    </a:solidFill>
                  </a:rPr>
                  <a:t> are drawn forming </a:t>
                </a:r>
                <a:r>
                  <a:rPr lang="en-US" sz="2800" dirty="0">
                    <a:solidFill>
                      <a:schemeClr val="tx1"/>
                    </a:solidFill>
                    <a:latin typeface="Cambria Math"/>
                    <a:ea typeface="Cambria Math"/>
                    <a:sym typeface="Mathematica5"/>
                  </a:rPr>
                  <a:t>△</a:t>
                </a:r>
                <a:r>
                  <a:rPr lang="en-US" sz="2800" dirty="0">
                    <a:solidFill>
                      <a:schemeClr val="tx1"/>
                    </a:solidFill>
                  </a:rPr>
                  <a:t>AXB and </a:t>
                </a:r>
                <a:r>
                  <a:rPr lang="en-US" sz="2800" dirty="0">
                    <a:solidFill>
                      <a:schemeClr val="tx1"/>
                    </a:solidFill>
                    <a:latin typeface="Cambria Math"/>
                    <a:ea typeface="Cambria Math"/>
                    <a:sym typeface="Mathematica5"/>
                  </a:rPr>
                  <a:t>△</a:t>
                </a:r>
                <a:r>
                  <a:rPr lang="en-US" sz="2800" dirty="0">
                    <a:solidFill>
                      <a:schemeClr val="tx1"/>
                    </a:solidFill>
                  </a:rPr>
                  <a:t>CXD.</a:t>
                </a:r>
              </a:p>
              <a:p>
                <a:pPr algn="l"/>
                <a:r>
                  <a:rPr lang="en-US" sz="2800" dirty="0">
                    <a:solidFill>
                      <a:schemeClr val="tx1"/>
                    </a:solidFill>
                  </a:rPr>
                  <a:t>The lengths AX, XB, CX, and DX satisfy the equation </a:t>
                </a:r>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𝐴𝑋</m:t>
                            </m:r>
                          </m:num>
                          <m:den>
                            <m:r>
                              <a:rPr lang="en-US" sz="2800" i="1">
                                <a:solidFill>
                                  <a:schemeClr val="tx1"/>
                                </a:solidFill>
                                <a:latin typeface="Cambria Math"/>
                              </a:rPr>
                              <m:t>𝐵𝑋</m:t>
                            </m:r>
                          </m:den>
                        </m:f>
                        <m:r>
                          <a:rPr lang="en-US" sz="2800" i="1">
                            <a:solidFill>
                              <a:schemeClr val="tx1"/>
                            </a:solidFill>
                            <a:latin typeface="Cambria Math"/>
                          </a:rPr>
                          <m:t>=</m:t>
                        </m: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𝐶𝑋</m:t>
                            </m:r>
                          </m:den>
                        </m:f>
                      </m:e>
                    </m:box>
                  </m:oMath>
                </a14:m>
                <a:endParaRPr lang="en-US" sz="2800" dirty="0">
                  <a:solidFill>
                    <a:schemeClr val="tx1"/>
                  </a:solidFill>
                </a:endParaRPr>
              </a:p>
              <a:p>
                <a:pPr algn="l"/>
                <a:endParaRPr lang="en-US" sz="20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2362200" y="2971800"/>
            <a:ext cx="4154830" cy="2286000"/>
            <a:chOff x="2362200" y="2971800"/>
            <a:chExt cx="4154830" cy="2286000"/>
          </a:xfrm>
        </p:grpSpPr>
        <p:grpSp>
          <p:nvGrpSpPr>
            <p:cNvPr id="8" name="Group 7"/>
            <p:cNvGrpSpPr/>
            <p:nvPr/>
          </p:nvGrpSpPr>
          <p:grpSpPr>
            <a:xfrm>
              <a:off x="2667000" y="3200400"/>
              <a:ext cx="3581400" cy="1828800"/>
              <a:chOff x="2667000" y="3200400"/>
              <a:chExt cx="3581400" cy="1828800"/>
            </a:xfrm>
          </p:grpSpPr>
          <p:cxnSp>
            <p:nvCxnSpPr>
              <p:cNvPr id="14" name="Straight Connector 13"/>
              <p:cNvCxnSpPr/>
              <p:nvPr/>
            </p:nvCxnSpPr>
            <p:spPr>
              <a:xfrm>
                <a:off x="2667000" y="3200400"/>
                <a:ext cx="3581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895600" y="3581400"/>
                <a:ext cx="3187305"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667000" y="3200400"/>
                <a:ext cx="228600" cy="1828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6082905" y="3581400"/>
                <a:ext cx="165495" cy="10668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2362200" y="2971800"/>
              <a:ext cx="338554" cy="369332"/>
            </a:xfrm>
            <a:prstGeom prst="rect">
              <a:avLst/>
            </a:prstGeom>
            <a:noFill/>
          </p:spPr>
          <p:txBody>
            <a:bodyPr wrap="none" rtlCol="0">
              <a:spAutoFit/>
            </a:bodyPr>
            <a:lstStyle/>
            <a:p>
              <a:r>
                <a:rPr lang="en-US" dirty="0" smtClean="0"/>
                <a:t>A</a:t>
              </a:r>
              <a:endParaRPr lang="en-US" dirty="0"/>
            </a:p>
          </p:txBody>
        </p:sp>
        <p:sp>
          <p:nvSpPr>
            <p:cNvPr id="10" name="TextBox 9"/>
            <p:cNvSpPr txBox="1"/>
            <p:nvPr/>
          </p:nvSpPr>
          <p:spPr>
            <a:xfrm>
              <a:off x="2590800" y="4888468"/>
              <a:ext cx="338554" cy="369332"/>
            </a:xfrm>
            <a:prstGeom prst="rect">
              <a:avLst/>
            </a:prstGeom>
            <a:noFill/>
          </p:spPr>
          <p:txBody>
            <a:bodyPr wrap="none" rtlCol="0">
              <a:spAutoFit/>
            </a:bodyPr>
            <a:lstStyle/>
            <a:p>
              <a:r>
                <a:rPr lang="en-US" dirty="0" smtClean="0"/>
                <a:t>B</a:t>
              </a:r>
              <a:endParaRPr lang="en-US" dirty="0"/>
            </a:p>
          </p:txBody>
        </p:sp>
        <p:sp>
          <p:nvSpPr>
            <p:cNvPr id="11" name="TextBox 10"/>
            <p:cNvSpPr txBox="1"/>
            <p:nvPr/>
          </p:nvSpPr>
          <p:spPr>
            <a:xfrm>
              <a:off x="4724400" y="3745468"/>
              <a:ext cx="338554" cy="369332"/>
            </a:xfrm>
            <a:prstGeom prst="rect">
              <a:avLst/>
            </a:prstGeom>
            <a:noFill/>
          </p:spPr>
          <p:txBody>
            <a:bodyPr wrap="none" rtlCol="0">
              <a:spAutoFit/>
            </a:bodyPr>
            <a:lstStyle/>
            <a:p>
              <a:r>
                <a:rPr lang="en-US" dirty="0"/>
                <a:t>X</a:t>
              </a:r>
            </a:p>
          </p:txBody>
        </p:sp>
        <p:sp>
          <p:nvSpPr>
            <p:cNvPr id="12" name="TextBox 11"/>
            <p:cNvSpPr txBox="1"/>
            <p:nvPr/>
          </p:nvSpPr>
          <p:spPr>
            <a:xfrm>
              <a:off x="5996375" y="3288268"/>
              <a:ext cx="351378" cy="369332"/>
            </a:xfrm>
            <a:prstGeom prst="rect">
              <a:avLst/>
            </a:prstGeom>
            <a:noFill/>
          </p:spPr>
          <p:txBody>
            <a:bodyPr wrap="none" rtlCol="0">
              <a:spAutoFit/>
            </a:bodyPr>
            <a:lstStyle/>
            <a:p>
              <a:r>
                <a:rPr lang="en-US" dirty="0" smtClean="0"/>
                <a:t>C</a:t>
              </a:r>
              <a:endParaRPr lang="en-US" dirty="0"/>
            </a:p>
          </p:txBody>
        </p:sp>
        <p:sp>
          <p:nvSpPr>
            <p:cNvPr id="13" name="TextBox 12"/>
            <p:cNvSpPr txBox="1"/>
            <p:nvPr/>
          </p:nvSpPr>
          <p:spPr>
            <a:xfrm>
              <a:off x="6165652" y="4583668"/>
              <a:ext cx="351378" cy="369332"/>
            </a:xfrm>
            <a:prstGeom prst="rect">
              <a:avLst/>
            </a:prstGeom>
            <a:noFill/>
          </p:spPr>
          <p:txBody>
            <a:bodyPr wrap="none" rtlCol="0">
              <a:spAutoFit/>
            </a:bodyPr>
            <a:lstStyle/>
            <a:p>
              <a:r>
                <a:rPr lang="en-US" dirty="0"/>
                <a:t>D</a:t>
              </a:r>
            </a:p>
          </p:txBody>
        </p:sp>
      </p:grpSp>
      <p:sp>
        <p:nvSpPr>
          <p:cNvPr id="18" name="TextBox 17"/>
          <p:cNvSpPr txBox="1"/>
          <p:nvPr/>
        </p:nvSpPr>
        <p:spPr>
          <a:xfrm>
            <a:off x="152400" y="5715000"/>
            <a:ext cx="536294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G.SRT.2 Are They Similar?</a:t>
            </a:r>
            <a:endParaRPr lang="en-US" sz="1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In the picture below AD and BC intersect at X. AB and CD are drawn forming </a:t>
                </a:r>
                <a:r>
                  <a:rPr lang="en-US" sz="2800" dirty="0">
                    <a:solidFill>
                      <a:schemeClr val="tx1"/>
                    </a:solidFill>
                    <a:latin typeface="Cambria Math"/>
                    <a:ea typeface="Cambria Math"/>
                    <a:sym typeface="Mathematica5"/>
                  </a:rPr>
                  <a:t>△</a:t>
                </a:r>
                <a:r>
                  <a:rPr lang="en-US" sz="2800" dirty="0">
                    <a:solidFill>
                      <a:schemeClr val="tx1"/>
                    </a:solidFill>
                  </a:rPr>
                  <a:t>AXB and </a:t>
                </a:r>
                <a:r>
                  <a:rPr lang="en-US" sz="2800" dirty="0">
                    <a:solidFill>
                      <a:schemeClr val="tx1"/>
                    </a:solidFill>
                    <a:latin typeface="Cambria Math"/>
                    <a:ea typeface="Cambria Math"/>
                    <a:sym typeface="Mathematica5"/>
                  </a:rPr>
                  <a:t>△</a:t>
                </a:r>
                <a:r>
                  <a:rPr lang="en-US" sz="2800" dirty="0">
                    <a:solidFill>
                      <a:schemeClr val="tx1"/>
                    </a:solidFill>
                  </a:rPr>
                  <a:t>CXD.</a:t>
                </a:r>
              </a:p>
              <a:p>
                <a:pPr algn="l"/>
                <a:r>
                  <a:rPr lang="en-US" sz="2800" dirty="0">
                    <a:solidFill>
                      <a:schemeClr val="tx1"/>
                    </a:solidFill>
                  </a:rPr>
                  <a:t>The lengths AX, XB, CX, and DX satisfy the equation </a:t>
                </a:r>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𝐴𝑋</m:t>
                            </m:r>
                          </m:num>
                          <m:den>
                            <m:r>
                              <a:rPr lang="en-US" sz="2800" i="1">
                                <a:solidFill>
                                  <a:schemeClr val="tx1"/>
                                </a:solidFill>
                                <a:latin typeface="Cambria Math"/>
                              </a:rPr>
                              <m:t>𝐵𝑋</m:t>
                            </m:r>
                          </m:den>
                        </m:f>
                        <m:r>
                          <a:rPr lang="en-US" sz="2800" i="1">
                            <a:solidFill>
                              <a:schemeClr val="tx1"/>
                            </a:solidFill>
                            <a:latin typeface="Cambria Math"/>
                          </a:rPr>
                          <m:t>=</m:t>
                        </m: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𝐶𝑋</m:t>
                            </m:r>
                          </m:den>
                        </m:f>
                      </m:e>
                    </m:box>
                  </m:oMath>
                </a14:m>
                <a:endParaRPr lang="en-US" sz="2800" dirty="0">
                  <a:solidFill>
                    <a:schemeClr val="tx1"/>
                  </a:solidFill>
                </a:endParaRPr>
              </a:p>
              <a:p>
                <a:pPr algn="l"/>
                <a:endParaRPr lang="en-US" sz="2000" dirty="0">
                  <a:solidFill>
                    <a:schemeClr val="tx1"/>
                  </a:solidFill>
                </a:endParaRPr>
              </a:p>
              <a:p>
                <a:pPr algn="l"/>
                <a:r>
                  <a:rPr lang="en-US" sz="2800" dirty="0">
                    <a:solidFill>
                      <a:schemeClr val="tx1"/>
                    </a:solidFill>
                  </a:rPr>
                  <a:t>Are the two triangles similar, if so describe </a:t>
                </a:r>
              </a:p>
              <a:p>
                <a:pPr algn="l"/>
                <a:r>
                  <a:rPr lang="en-US" sz="2800" dirty="0">
                    <a:solidFill>
                      <a:schemeClr val="tx1"/>
                    </a:solidFill>
                  </a:rPr>
                  <a:t>the sequence of transformations</a:t>
                </a:r>
                <a:r>
                  <a:rPr lang="en-US" sz="2000" dirty="0">
                    <a:solidFill>
                      <a:schemeClr val="tx1"/>
                    </a:solidFill>
                  </a:rPr>
                  <a:t>.</a:t>
                </a:r>
              </a:p>
              <a:p>
                <a:pPr algn="l"/>
                <a:endParaRPr lang="en-US" sz="20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36294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G.SRT.2 Are They Similar?</a:t>
            </a:r>
            <a:endParaRPr lang="en-US" sz="1400" dirty="0"/>
          </a:p>
        </p:txBody>
      </p:sp>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26530" y="2827069"/>
            <a:ext cx="2127329" cy="1203861"/>
          </a:xfrm>
          <a:prstGeom prst="rect">
            <a:avLst/>
          </a:prstGeom>
        </p:spPr>
      </p:pic>
    </p:spTree>
    <p:extLst>
      <p:ext uri="{BB962C8B-B14F-4D97-AF65-F5344CB8AC3E}">
        <p14:creationId xmlns:p14="http://schemas.microsoft.com/office/powerpoint/2010/main" val="13161310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The lengths </a:t>
                </a:r>
                <a:r>
                  <a:rPr lang="en-US" sz="2800" dirty="0" smtClean="0">
                    <a:solidFill>
                      <a:schemeClr val="tx1"/>
                    </a:solidFill>
                  </a:rPr>
                  <a:t>AX, XB, </a:t>
                </a:r>
                <a:r>
                  <a:rPr lang="en-US" sz="2800" dirty="0">
                    <a:solidFill>
                      <a:schemeClr val="tx1"/>
                    </a:solidFill>
                  </a:rPr>
                  <a:t>CX, and DX satisfy the equation </a:t>
                </a:r>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𝐴𝑋</m:t>
                            </m:r>
                          </m:num>
                          <m:den>
                            <m:r>
                              <a:rPr lang="en-US" sz="2800" i="1">
                                <a:solidFill>
                                  <a:schemeClr val="tx1"/>
                                </a:solidFill>
                                <a:latin typeface="Cambria Math"/>
                              </a:rPr>
                              <m:t>𝐵𝑋</m:t>
                            </m:r>
                          </m:den>
                        </m:f>
                        <m:r>
                          <a:rPr lang="en-US" sz="2800" i="1">
                            <a:solidFill>
                              <a:schemeClr val="tx1"/>
                            </a:solidFill>
                            <a:latin typeface="Cambria Math"/>
                          </a:rPr>
                          <m:t>=</m:t>
                        </m: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𝐶𝑋</m:t>
                            </m:r>
                          </m:den>
                        </m:f>
                      </m:e>
                    </m:box>
                  </m:oMath>
                </a14:m>
                <a:endParaRPr lang="en-US" sz="2800" dirty="0">
                  <a:solidFill>
                    <a:schemeClr val="tx1"/>
                  </a:solidFill>
                </a:endParaRPr>
              </a:p>
              <a:p>
                <a:pPr algn="l"/>
                <a:endParaRPr lang="en-US" sz="2800" dirty="0">
                  <a:solidFill>
                    <a:schemeClr val="tx1"/>
                  </a:solidFill>
                </a:endParaRPr>
              </a:p>
              <a:p>
                <a:pPr algn="l"/>
                <a:r>
                  <a:rPr lang="en-US" sz="2800" dirty="0">
                    <a:solidFill>
                      <a:schemeClr val="tx1"/>
                    </a:solidFill>
                  </a:rPr>
                  <a:t>Rotate </a:t>
                </a:r>
                <a:r>
                  <a:rPr lang="en-US" sz="2800" dirty="0">
                    <a:solidFill>
                      <a:schemeClr val="tx1"/>
                    </a:solidFill>
                    <a:latin typeface="Cambria Math"/>
                    <a:ea typeface="Cambria Math"/>
                    <a:sym typeface="Mathematica5"/>
                  </a:rPr>
                  <a:t>△</a:t>
                </a:r>
                <a:r>
                  <a:rPr lang="en-US" sz="2800" dirty="0">
                    <a:solidFill>
                      <a:schemeClr val="tx1"/>
                    </a:solidFill>
                  </a:rPr>
                  <a:t>ABX 180 degrees about point X, so </a:t>
                </a:r>
              </a:p>
              <a:p>
                <a:pPr algn="l"/>
                <a:r>
                  <a:rPr lang="en-US" sz="2800" dirty="0">
                    <a:solidFill>
                      <a:schemeClr val="tx1"/>
                    </a:solidFill>
                    <a:latin typeface="Cambria Math"/>
                    <a:ea typeface="Cambria Math"/>
                    <a:sym typeface="Mathematica1"/>
                  </a:rPr>
                  <a:t>∠</a:t>
                </a:r>
                <a:r>
                  <a:rPr lang="en-US" sz="2800" dirty="0">
                    <a:solidFill>
                      <a:schemeClr val="tx1"/>
                    </a:solidFill>
                  </a:rPr>
                  <a:t>AXB coincides with </a:t>
                </a:r>
                <a:r>
                  <a:rPr lang="en-US" sz="2800" dirty="0">
                    <a:solidFill>
                      <a:schemeClr val="tx1"/>
                    </a:solidFill>
                    <a:latin typeface="Cambria Math"/>
                    <a:ea typeface="Cambria Math"/>
                    <a:sym typeface="Mathematica1"/>
                  </a:rPr>
                  <a:t>∠</a:t>
                </a:r>
                <a:r>
                  <a:rPr lang="en-US" sz="2800" dirty="0">
                    <a:solidFill>
                      <a:schemeClr val="tx1"/>
                    </a:solidFill>
                  </a:rPr>
                  <a:t>DXC. Then dilate </a:t>
                </a:r>
                <a:r>
                  <a:rPr lang="en-US" sz="2800" dirty="0">
                    <a:solidFill>
                      <a:schemeClr val="tx1"/>
                    </a:solidFill>
                    <a:latin typeface="Cambria Math"/>
                    <a:ea typeface="Cambria Math"/>
                    <a:sym typeface="Mathematica5"/>
                  </a:rPr>
                  <a:t>△</a:t>
                </a:r>
                <a:r>
                  <a:rPr lang="en-US" sz="2800" dirty="0">
                    <a:solidFill>
                      <a:schemeClr val="tx1"/>
                    </a:solidFill>
                  </a:rPr>
                  <a:t>ABX</a:t>
                </a:r>
              </a:p>
              <a:p>
                <a:pPr algn="l"/>
                <a:r>
                  <a:rPr lang="en-US" sz="2800" dirty="0">
                    <a:solidFill>
                      <a:schemeClr val="tx1"/>
                    </a:solidFill>
                  </a:rPr>
                  <a:t>by a factor of </a:t>
                </a:r>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𝐴𝑋</m:t>
                            </m:r>
                          </m:den>
                        </m:f>
                      </m:e>
                    </m:box>
                  </m:oMath>
                </a14:m>
                <a:r>
                  <a:rPr lang="en-US" sz="2800" dirty="0">
                    <a:solidFill>
                      <a:schemeClr val="tx1"/>
                    </a:solidFill>
                  </a:rPr>
                  <a:t>. This moves A to D, since </a:t>
                </a:r>
                <a14:m>
                  <m:oMath xmlns:m="http://schemas.openxmlformats.org/officeDocument/2006/math">
                    <m:box>
                      <m:boxPr>
                        <m:ctrlPr>
                          <a:rPr lang="en-US" sz="2800" i="1">
                            <a:solidFill>
                              <a:schemeClr val="tx1"/>
                            </a:solidFill>
                            <a:latin typeface="Cambria Math"/>
                          </a:rPr>
                        </m:ctrlPr>
                      </m:boxPr>
                      <m:e>
                        <m:argPr>
                          <m:argSz m:val="-1"/>
                        </m:argPr>
                        <m:r>
                          <m:rPr>
                            <m:brk m:alnAt="63"/>
                          </m:rPr>
                          <a:rPr lang="en-US" sz="2800" i="1">
                            <a:solidFill>
                              <a:schemeClr val="tx1"/>
                            </a:solidFill>
                            <a:latin typeface="Cambria Math"/>
                          </a:rPr>
                          <m:t>𝐴</m:t>
                        </m:r>
                        <m:r>
                          <a:rPr lang="en-US" sz="2800" i="1">
                            <a:solidFill>
                              <a:schemeClr val="tx1"/>
                            </a:solidFill>
                            <a:latin typeface="Cambria Math"/>
                          </a:rPr>
                          <m:t>𝑋</m:t>
                        </m:r>
                        <m:r>
                          <a:rPr lang="en-US" sz="2800" i="1">
                            <a:solidFill>
                              <a:schemeClr val="tx1"/>
                            </a:solidFill>
                            <a:latin typeface="Cambria Math"/>
                          </a:rPr>
                          <m:t>(</m:t>
                        </m: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𝐴𝑋</m:t>
                            </m:r>
                          </m:den>
                        </m:f>
                        <m:r>
                          <a:rPr lang="en-US" sz="2800" i="1">
                            <a:solidFill>
                              <a:schemeClr val="tx1"/>
                            </a:solidFill>
                            <a:latin typeface="Cambria Math"/>
                          </a:rPr>
                          <m:t>)=</m:t>
                        </m:r>
                        <m:r>
                          <a:rPr lang="en-US" sz="2800" i="1">
                            <a:solidFill>
                              <a:schemeClr val="tx1"/>
                            </a:solidFill>
                            <a:latin typeface="Cambria Math"/>
                          </a:rPr>
                          <m:t>𝐷𝑋</m:t>
                        </m:r>
                      </m:e>
                    </m:box>
                  </m:oMath>
                </a14:m>
                <a:r>
                  <a:rPr lang="en-US" sz="2800" dirty="0">
                    <a:solidFill>
                      <a:schemeClr val="tx1"/>
                    </a:solidFill>
                  </a:rPr>
                  <a:t>, and </a:t>
                </a:r>
              </a:p>
              <a:p>
                <a:pPr algn="l"/>
                <a:r>
                  <a:rPr lang="en-US" sz="2800" dirty="0">
                    <a:solidFill>
                      <a:schemeClr val="tx1"/>
                    </a:solidFill>
                  </a:rPr>
                  <a:t>likewise moves B to C. Therefore </a:t>
                </a:r>
                <a:r>
                  <a:rPr lang="en-US" sz="2800" dirty="0">
                    <a:solidFill>
                      <a:schemeClr val="tx1"/>
                    </a:solidFill>
                    <a:latin typeface="Cambria Math"/>
                    <a:ea typeface="Cambria Math"/>
                    <a:sym typeface="Mathematica5"/>
                  </a:rPr>
                  <a:t>△AXB is similar to △DXC</a:t>
                </a:r>
                <a:endParaRPr lang="en-US" sz="2800" dirty="0">
                  <a:solidFill>
                    <a:schemeClr val="tx1"/>
                  </a:solidFill>
                </a:endParaRPr>
              </a:p>
              <a:p>
                <a:pPr algn="l"/>
                <a:endParaRPr lang="en-US" sz="20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36294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G.SRT.2 Are They Similar?</a:t>
            </a:r>
            <a:endParaRPr lang="en-US" sz="1400" dirty="0"/>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7000" y="1828800"/>
            <a:ext cx="2127329" cy="1203861"/>
          </a:xfrm>
          <a:prstGeom prst="rect">
            <a:avLst/>
          </a:prstGeom>
        </p:spPr>
      </p:pic>
    </p:spTree>
    <p:extLst>
      <p:ext uri="{BB962C8B-B14F-4D97-AF65-F5344CB8AC3E}">
        <p14:creationId xmlns:p14="http://schemas.microsoft.com/office/powerpoint/2010/main" val="41567273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100" y="838200"/>
            <a:ext cx="7894100" cy="4572000"/>
          </a:xfrm>
          <a:prstGeom prst="rect">
            <a:avLst/>
          </a:prstGeom>
          <a:noFill/>
          <a:ln>
            <a:noFill/>
          </a:ln>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ubtitle 2"/>
          <p:cNvSpPr>
            <a:spLocks noGrp="1"/>
          </p:cNvSpPr>
          <p:nvPr>
            <p:ph type="subTitle" idx="1"/>
          </p:nvPr>
        </p:nvSpPr>
        <p:spPr>
          <a:xfrm>
            <a:off x="152400" y="990600"/>
            <a:ext cx="88392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r>
              <a:rPr lang="en-US" sz="2800" dirty="0">
                <a:solidFill>
                  <a:schemeClr val="tx1"/>
                </a:solidFill>
                <a:hlinkClick r:id="rId4"/>
              </a:rPr>
              <a:t>http://</a:t>
            </a:r>
            <a:r>
              <a:rPr lang="en-US" sz="2800" dirty="0" smtClean="0">
                <a:solidFill>
                  <a:schemeClr val="tx1"/>
                </a:solidFill>
                <a:hlinkClick r:id="rId4"/>
              </a:rPr>
              <a:t>secc.sedl.org/common_core_videos/index.php</a:t>
            </a:r>
            <a:endParaRPr lang="en-US" sz="2800" dirty="0" smtClean="0">
              <a:solidFill>
                <a:schemeClr val="tx1"/>
              </a:solidFill>
            </a:endParaRPr>
          </a:p>
          <a:p>
            <a:pPr algn="l"/>
            <a:endParaRPr lang="en-US" sz="28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347937525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1" y="914399"/>
            <a:ext cx="7654854" cy="4477101"/>
          </a:xfrm>
          <a:prstGeom prst="rect">
            <a:avLst/>
          </a:prstGeom>
          <a:noFill/>
          <a:ln>
            <a:noFill/>
          </a:ln>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ubtitle 2"/>
          <p:cNvSpPr>
            <a:spLocks noGrp="1"/>
          </p:cNvSpPr>
          <p:nvPr>
            <p:ph type="subTitle" idx="1"/>
          </p:nvPr>
        </p:nvSpPr>
        <p:spPr>
          <a:xfrm>
            <a:off x="152400" y="990600"/>
            <a:ext cx="8763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r>
              <a:rPr lang="en-US" sz="2800" dirty="0" smtClean="0">
                <a:solidFill>
                  <a:schemeClr val="tx1"/>
                </a:solidFill>
                <a:hlinkClick r:id="rId4"/>
              </a:rPr>
              <a:t>http</a:t>
            </a:r>
            <a:r>
              <a:rPr lang="en-US" sz="2800" dirty="0">
                <a:solidFill>
                  <a:schemeClr val="tx1"/>
                </a:solidFill>
                <a:hlinkClick r:id="rId4"/>
              </a:rPr>
              <a:t>://www.shodor.org/interactivate</a:t>
            </a:r>
            <a:r>
              <a:rPr lang="en-US" sz="2800" dirty="0" smtClean="0">
                <a:solidFill>
                  <a:schemeClr val="tx1"/>
                </a:solidFill>
                <a:hlinkClick r:id="rId4"/>
              </a:rPr>
              <a:t>/</a:t>
            </a:r>
            <a:endParaRPr lang="en-US" sz="2800" dirty="0" smtClean="0">
              <a:solidFill>
                <a:schemeClr val="tx1"/>
              </a:solidFill>
            </a:endParaRPr>
          </a:p>
          <a:p>
            <a:pPr algn="l"/>
            <a:endParaRPr lang="en-US" sz="28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25087433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282" t="18750" r="15250" b="2024"/>
          <a:stretch/>
        </p:blipFill>
        <p:spPr bwMode="auto">
          <a:xfrm>
            <a:off x="914400" y="838200"/>
            <a:ext cx="7323497" cy="46482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609600" y="5562600"/>
            <a:ext cx="6324600" cy="523220"/>
          </a:xfrm>
          <a:prstGeom prst="rect">
            <a:avLst/>
          </a:prstGeom>
          <a:noFill/>
        </p:spPr>
        <p:txBody>
          <a:bodyPr wrap="square" rtlCol="0">
            <a:spAutoFit/>
          </a:bodyPr>
          <a:lstStyle/>
          <a:p>
            <a:r>
              <a:rPr lang="en-US" sz="2800" dirty="0">
                <a:hlinkClick r:id="rId5"/>
              </a:rPr>
              <a:t>http://www.illustrativemathematics.org/</a:t>
            </a:r>
            <a:r>
              <a:rPr lang="en-US" sz="2800" dirty="0"/>
              <a:t> </a:t>
            </a:r>
          </a:p>
        </p:txBody>
      </p:sp>
    </p:spTree>
    <p:extLst>
      <p:ext uri="{BB962C8B-B14F-4D97-AF65-F5344CB8AC3E}">
        <p14:creationId xmlns:p14="http://schemas.microsoft.com/office/powerpoint/2010/main" val="23271816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Phil </a:t>
            </a:r>
            <a:r>
              <a:rPr lang="en-US" sz="2000" dirty="0" err="1" smtClean="0">
                <a:solidFill>
                  <a:schemeClr val="tx1"/>
                </a:solidFill>
              </a:rPr>
              <a:t>Daro</a:t>
            </a:r>
            <a:r>
              <a:rPr lang="en-US" sz="2000" dirty="0" smtClean="0">
                <a:solidFill>
                  <a:schemeClr val="tx1"/>
                </a:solidFill>
              </a:rPr>
              <a:t> talks about the Common Core Mathematics Standards - </a:t>
            </a:r>
            <a:r>
              <a:rPr lang="en-US" sz="2000" dirty="0" smtClean="0">
                <a:solidFill>
                  <a:schemeClr val="tx1"/>
                </a:solidFill>
                <a:hlinkClick r:id="rId9"/>
              </a:rPr>
              <a:t>http://bit.ly/URwOFT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0"/>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Illustrative Mathematics - </a:t>
            </a:r>
            <a:r>
              <a:rPr lang="en-US" sz="2000" dirty="0" smtClean="0">
                <a:solidFill>
                  <a:schemeClr val="tx1"/>
                </a:solidFill>
                <a:latin typeface="Arial Narrow" pitchFamily="34" charset="0"/>
                <a:hlinkClick r:id="rId11"/>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2"/>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3"/>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4"/>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Expeditionary Learning: Center for Student Work -</a:t>
            </a:r>
            <a:r>
              <a:rPr lang="en-US" sz="2000" dirty="0">
                <a:solidFill>
                  <a:schemeClr val="tx1"/>
                </a:solidFill>
                <a:latin typeface="Arial Narrow" pitchFamily="34" charset="0"/>
              </a:rPr>
              <a:t> </a:t>
            </a:r>
            <a:r>
              <a:rPr lang="en-US" sz="2000" dirty="0">
                <a:solidFill>
                  <a:schemeClr val="tx1"/>
                </a:solidFill>
                <a:latin typeface="Arial Narrow" pitchFamily="34" charset="0"/>
                <a:hlinkClick r:id="rId8"/>
              </a:rPr>
              <a:t>http://</a:t>
            </a:r>
            <a:r>
              <a:rPr lang="en-US" sz="2000" dirty="0" smtClean="0">
                <a:solidFill>
                  <a:schemeClr val="tx1"/>
                </a:solidFill>
                <a:latin typeface="Arial Narrow" pitchFamily="34" charset="0"/>
                <a:hlinkClick r:id="rId8"/>
              </a:rPr>
              <a:t>elschools.org/student-work</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10"/>
              </a:rPr>
              <a:t>http://mrpiccmath.weebly.com/3-acts.html</a:t>
            </a:r>
            <a:endParaRPr lang="en-US" sz="2000" dirty="0" smtClean="0"/>
          </a:p>
          <a:p>
            <a:pPr lvl="1" algn="l">
              <a:buFont typeface="Wingdings" pitchFamily="2" charset="2"/>
              <a:buChar char="Ø"/>
            </a:pPr>
            <a:r>
              <a:rPr lang="en-US" sz="2000" dirty="0" smtClean="0">
                <a:solidFill>
                  <a:schemeClr val="tx1"/>
                </a:solidFill>
              </a:rPr>
              <a:t>Dan Anderson </a:t>
            </a:r>
            <a:r>
              <a:rPr lang="en-US" sz="2000" dirty="0" smtClean="0"/>
              <a:t>– </a:t>
            </a:r>
            <a:r>
              <a:rPr lang="en-US" sz="2000" dirty="0" smtClean="0">
                <a:hlinkClick r:id="rId11"/>
              </a:rPr>
              <a:t>http://blog.recursiveprocess.com/tag/wcydwt/</a:t>
            </a:r>
            <a:endParaRPr lang="en-US" sz="2000" dirty="0" smtClean="0"/>
          </a:p>
          <a:p>
            <a:pPr algn="l"/>
            <a:endParaRPr lang="en-US" sz="2400" dirty="0" smtClean="0">
              <a:solidFill>
                <a:schemeClr val="tx1"/>
              </a:solidFill>
              <a:hlinkClick r:id="rId5"/>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2"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on Twitter!</a:t>
            </a:r>
            <a:br>
              <a:rPr lang="en-US" sz="2000" dirty="0"/>
            </a:br>
            <a:r>
              <a:rPr lang="en-US" sz="2000" dirty="0"/>
              <a:t>Follow @</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29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457200"/>
            <a:ext cx="8839199" cy="6115049"/>
          </a:xfrm>
          <a:prstGeom prst="rect">
            <a:avLst/>
          </a:prstGeom>
        </p:spPr>
      </p:pic>
      <p:sp>
        <p:nvSpPr>
          <p:cNvPr id="2" name="Title 1"/>
          <p:cNvSpPr>
            <a:spLocks noGrp="1"/>
          </p:cNvSpPr>
          <p:nvPr>
            <p:ph type="ctrTitle"/>
          </p:nvPr>
        </p:nvSpPr>
        <p:spPr>
          <a:xfrm>
            <a:off x="228600" y="228600"/>
            <a:ext cx="8686800" cy="761999"/>
          </a:xfrm>
          <a:solidFill>
            <a:schemeClr val="bg2">
              <a:lumMod val="75000"/>
            </a:schemeClr>
          </a:solidFill>
          <a:scene3d>
            <a:camera prst="orthographicFront"/>
            <a:lightRig rig="threePt" dir="t"/>
          </a:scene3d>
          <a:sp3d>
            <a:bevelT w="165100" prst="coolSlant"/>
          </a:sp3d>
        </p:spPr>
        <p:txBody>
          <a:bodyPr/>
          <a:lstStyle/>
          <a:p>
            <a:r>
              <a:rPr lang="en-US" sz="3200" dirty="0" smtClean="0">
                <a:latin typeface="Arial Narrow" pitchFamily="34" charset="0"/>
              </a:rPr>
              <a:t>CCGPS Mathematics Sequence for Implementation</a:t>
            </a:r>
            <a:endParaRPr lang="en-US" sz="32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1037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381000"/>
            <a:ext cx="8991600" cy="6096000"/>
          </a:xfrm>
          <a:prstGeom prst="rect">
            <a:avLst/>
          </a:prstGeom>
        </p:spPr>
      </p:pic>
      <p:sp>
        <p:nvSpPr>
          <p:cNvPr id="2" name="Title 1"/>
          <p:cNvSpPr>
            <a:spLocks noGrp="1"/>
          </p:cNvSpPr>
          <p:nvPr>
            <p:ph type="ctrTitle"/>
          </p:nvPr>
        </p:nvSpPr>
        <p:spPr>
          <a:xfrm>
            <a:off x="228600" y="228600"/>
            <a:ext cx="8686800" cy="761999"/>
          </a:xfrm>
          <a:solidFill>
            <a:schemeClr val="bg2">
              <a:lumMod val="75000"/>
            </a:schemeClr>
          </a:solidFill>
          <a:scene3d>
            <a:camera prst="orthographicFront"/>
            <a:lightRig rig="threePt" dir="t"/>
          </a:scene3d>
          <a:sp3d>
            <a:bevelT w="165100" prst="coolSlant"/>
          </a:sp3d>
        </p:spPr>
        <p:txBody>
          <a:bodyPr/>
          <a:lstStyle/>
          <a:p>
            <a:r>
              <a:rPr lang="en-US" sz="3200" dirty="0" smtClean="0">
                <a:latin typeface="Arial Narrow" pitchFamily="34" charset="0"/>
              </a:rPr>
              <a:t>CCGPS Mathematics Resources for Implementation</a:t>
            </a:r>
            <a:endParaRPr lang="en-US" sz="32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467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akeaway2.jpg"/>
          <p:cNvPicPr>
            <a:picLocks noChangeAspect="1"/>
          </p:cNvPicPr>
          <p:nvPr/>
        </p:nvPicPr>
        <p:blipFill>
          <a:blip r:embed="rId3" cstate="print"/>
          <a:stretch>
            <a:fillRect/>
          </a:stretch>
        </p:blipFill>
        <p:spPr>
          <a:xfrm>
            <a:off x="3378698" y="3657600"/>
            <a:ext cx="5079502" cy="2362200"/>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228600" y="1066800"/>
            <a:ext cx="8534400" cy="32004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1</a:t>
            </a:r>
          </a:p>
          <a:p>
            <a:pPr lvl="1" algn="l">
              <a:buFont typeface="Arial" pitchFamily="34" charset="0"/>
              <a:buChar char="•"/>
            </a:pPr>
            <a:r>
              <a:rPr lang="en-US" sz="3000" dirty="0" smtClean="0">
                <a:solidFill>
                  <a:schemeClr val="tx1"/>
                </a:solidFill>
              </a:rPr>
              <a:t> Understanding congruence/similarity in terms of transformations.</a:t>
            </a:r>
          </a:p>
          <a:p>
            <a:pPr marL="1371600" lvl="2" indent="-457200" algn="l">
              <a:buFont typeface="Wingdings" pitchFamily="2" charset="2"/>
              <a:buChar char="Ø"/>
            </a:pPr>
            <a:r>
              <a:rPr lang="en-US" sz="2600" dirty="0" smtClean="0">
                <a:solidFill>
                  <a:schemeClr val="tx1"/>
                </a:solidFill>
              </a:rPr>
              <a:t>Why do SSS, ASA, &amp; SAS work? Why does AA work? </a:t>
            </a:r>
          </a:p>
          <a:p>
            <a:pPr lvl="1" algn="l">
              <a:buFont typeface="Arial" pitchFamily="34" charset="0"/>
              <a:buChar char="•"/>
            </a:pPr>
            <a:r>
              <a:rPr lang="en-US" sz="3000" dirty="0" smtClean="0">
                <a:solidFill>
                  <a:schemeClr val="tx1"/>
                </a:solidFill>
              </a:rPr>
              <a:t> </a:t>
            </a:r>
            <a:r>
              <a:rPr lang="en-US" sz="3000" dirty="0">
                <a:solidFill>
                  <a:schemeClr val="tx1"/>
                </a:solidFill>
              </a:rPr>
              <a:t>Standards for Mathematical </a:t>
            </a:r>
            <a:r>
              <a:rPr lang="en-US" sz="3000" dirty="0" smtClean="0">
                <a:solidFill>
                  <a:schemeClr val="tx1"/>
                </a:solidFill>
              </a:rPr>
              <a:t>Practice</a:t>
            </a:r>
          </a:p>
          <a:p>
            <a:pPr lvl="1" algn="l">
              <a:buFont typeface="Arial" pitchFamily="34" charset="0"/>
              <a:buChar char="•"/>
            </a:pPr>
            <a:r>
              <a:rPr lang="en-US" sz="3000" dirty="0" smtClean="0">
                <a:solidFill>
                  <a:schemeClr val="tx1"/>
                </a:solidFill>
              </a:rPr>
              <a:t>Resources</a:t>
            </a:r>
          </a:p>
          <a:p>
            <a:pPr lvl="1" algn="l">
              <a:buFont typeface="Arial" pitchFamily="34" charset="0"/>
              <a:buChar char="•"/>
            </a:pPr>
            <a:endParaRPr lang="en-US" sz="3000" dirty="0" smtClean="0">
              <a:solidFill>
                <a:schemeClr val="tx1"/>
              </a:solidFill>
            </a:endParaRP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spTree>
    <p:extLst>
      <p:ext uri="{BB962C8B-B14F-4D97-AF65-F5344CB8AC3E}">
        <p14:creationId xmlns:p14="http://schemas.microsoft.com/office/powerpoint/2010/main" val="11730474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listening.jpg"/>
          <p:cNvPicPr>
            <a:picLocks noChangeAspect="1"/>
          </p:cNvPicPr>
          <p:nvPr/>
        </p:nvPicPr>
        <p:blipFill>
          <a:blip r:embed="rId7" cstate="print"/>
          <a:stretch>
            <a:fillRect/>
          </a:stretch>
        </p:blipFill>
        <p:spPr>
          <a:xfrm>
            <a:off x="2209800" y="2362200"/>
            <a:ext cx="5029200" cy="3346704"/>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762000"/>
            <a:ext cx="3899165" cy="5037137"/>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953000" cy="5257800"/>
          </a:xfrm>
        </p:spPr>
        <p:txBody>
          <a:bodyPr/>
          <a:lstStyle/>
          <a:p>
            <a:pPr algn="l">
              <a:buFont typeface="Arial" pitchFamily="34" charset="0"/>
              <a:buChar char="•"/>
            </a:pPr>
            <a:r>
              <a:rPr lang="en-US" sz="2800" dirty="0" smtClean="0">
                <a:solidFill>
                  <a:schemeClr val="tx1"/>
                </a:solidFill>
                <a:latin typeface="Arial Narrow" pitchFamily="34" charset="0"/>
              </a:rPr>
              <a:t>Explanation to parents of the need for change in mathematics</a:t>
            </a:r>
          </a:p>
          <a:p>
            <a:pPr algn="l">
              <a:buFont typeface="Arial" pitchFamily="34" charset="0"/>
              <a:buChar char="•"/>
            </a:pPr>
            <a:r>
              <a:rPr lang="en-US" sz="2800" dirty="0" smtClean="0">
                <a:solidFill>
                  <a:schemeClr val="tx1"/>
                </a:solidFill>
                <a:latin typeface="Arial Narrow" pitchFamily="34" charset="0"/>
              </a:rPr>
              <a:t>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Parents partnering with teachers</a:t>
            </a:r>
          </a:p>
          <a:p>
            <a:pPr algn="l">
              <a:buFont typeface="Arial" pitchFamily="34" charset="0"/>
              <a:buChar char="•"/>
            </a:pPr>
            <a:r>
              <a:rPr lang="en-US" sz="2800" dirty="0" smtClean="0">
                <a:solidFill>
                  <a:schemeClr val="tx1"/>
                </a:solidFill>
                <a:latin typeface="Arial Narrow" pitchFamily="34" charset="0"/>
              </a:rPr>
              <a:t>Grade level examples</a:t>
            </a:r>
          </a:p>
          <a:p>
            <a:pPr algn="l">
              <a:buFont typeface="Arial" pitchFamily="34" charset="0"/>
              <a:buChar char="•"/>
            </a:pPr>
            <a:r>
              <a:rPr lang="en-US" sz="2800" dirty="0" smtClean="0">
                <a:solidFill>
                  <a:schemeClr val="tx1"/>
                </a:solidFill>
                <a:latin typeface="Arial Narrow" pitchFamily="34" charset="0"/>
              </a:rPr>
              <a:t>Parents helping children learn outside of school</a:t>
            </a:r>
          </a:p>
          <a:p>
            <a:pPr algn="l">
              <a:buFont typeface="Arial" pitchFamily="34" charset="0"/>
              <a:buChar char="•"/>
            </a:pPr>
            <a:r>
              <a:rPr lang="en-US" sz="2800" dirty="0" smtClean="0">
                <a:solidFill>
                  <a:schemeClr val="tx1"/>
                </a:solidFill>
                <a:latin typeface="Arial Narrow" pitchFamily="34" charset="0"/>
              </a:rPr>
              <a:t>Additional resources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267200" y="5943600"/>
            <a:ext cx="4038600" cy="369332"/>
          </a:xfrm>
          <a:prstGeom prst="rect">
            <a:avLst/>
          </a:prstGeom>
          <a:noFill/>
        </p:spPr>
        <p:txBody>
          <a:bodyPr wrap="square" rtlCol="0">
            <a:spAutoFit/>
          </a:bodyPr>
          <a:lstStyle/>
          <a:p>
            <a:r>
              <a:rPr lang="en-US" dirty="0">
                <a:hlinkClick r:id="rId5"/>
              </a:rPr>
              <a:t>http://</a:t>
            </a:r>
            <a:r>
              <a:rPr lang="en-US" dirty="0" smtClean="0">
                <a:hlinkClick r:id="rId5"/>
              </a:rPr>
              <a:t>www.cgcs.org/Page/244</a:t>
            </a:r>
            <a:r>
              <a:rPr lang="en-US" dirty="0" smtClean="0"/>
              <a:t> </a:t>
            </a:r>
            <a:endParaRPr lang="en-US" dirty="0"/>
          </a:p>
        </p:txBody>
      </p:sp>
    </p:spTree>
    <p:extLst>
      <p:ext uri="{BB962C8B-B14F-4D97-AF65-F5344CB8AC3E}">
        <p14:creationId xmlns:p14="http://schemas.microsoft.com/office/powerpoint/2010/main" val="3304019748"/>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8122</TotalTime>
  <Words>2393</Words>
  <Application>Microsoft Office PowerPoint</Application>
  <PresentationFormat>On-screen Show (4:3)</PresentationFormat>
  <Paragraphs>478</Paragraphs>
  <Slides>49</Slides>
  <Notes>49</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~0980123</vt:lpstr>
      <vt:lpstr>CCGPS Mathematics Unit-by-Unit Grade Level Webinar Analytic Geometry Unit 1: Similarity, Congruence, and Proofs May 7, 2013</vt:lpstr>
      <vt:lpstr>CCGPS Mathematics Unit-by-Unit Grade Level Webinar Analytic Geometry Unit 1: Similarity, Congruence, and Proofs May 7, 2013</vt:lpstr>
      <vt:lpstr>Expectations and clearing up confusion</vt:lpstr>
      <vt:lpstr>What is a Wiki?</vt:lpstr>
      <vt:lpstr>CCGPS Mathematics Sequence for Implementation</vt:lpstr>
      <vt:lpstr>CCGPS Mathematics Resources for Implementation</vt:lpstr>
      <vt:lpstr>Welcome!</vt:lpstr>
      <vt:lpstr>Feedback</vt:lpstr>
      <vt:lpstr>Parent  Communication</vt:lpstr>
      <vt:lpstr>Parent  Communication</vt:lpstr>
      <vt:lpstr>Parent  Communication</vt:lpstr>
      <vt:lpstr>Wiki/Email Questions</vt:lpstr>
      <vt:lpstr>Wiki/Email Questions</vt:lpstr>
      <vt:lpstr>PowerPoint Presentation</vt:lpstr>
      <vt:lpstr>PowerPoint Presentation</vt:lpstr>
      <vt:lpstr>PowerPoint Presentation</vt:lpstr>
      <vt:lpstr>Activate your Brain </vt:lpstr>
      <vt:lpstr>Activate your Brain </vt:lpstr>
      <vt:lpstr>Activate your Brain </vt:lpstr>
      <vt:lpstr>Activate your Brain </vt:lpstr>
      <vt:lpstr>Activate your Brain </vt:lpstr>
      <vt:lpstr>Activate your Brain </vt:lpstr>
      <vt:lpstr>What’s the big idea?</vt:lpstr>
      <vt:lpstr>What’s the big idea?</vt:lpstr>
      <vt:lpstr>What’s the big idea?</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Proofs in CCGPS</vt:lpstr>
      <vt:lpstr>Examples &amp; Explanations</vt:lpstr>
      <vt:lpstr>Examples &amp; Explanations</vt:lpstr>
      <vt:lpstr>Examples &amp; Explanations</vt:lpstr>
      <vt:lpstr>Resource List</vt:lpstr>
      <vt:lpstr>Resources</vt:lpstr>
      <vt:lpstr>Resources</vt:lpstr>
      <vt:lpstr>Resources</vt:lpstr>
      <vt:lpstr>Resources</vt:lpstr>
      <vt:lpstr>Resources</vt:lpstr>
      <vt:lpstr>Thank You!  Please visit http://ccgpsmathematics9-10.wikispaces.com/  to share your feedback, ask questions, and share your ideas and resources! Please visit https://www.georgiastandards.org/Common-Core/Pages/Math.aspx to join the 9-12 Mathematics email listserve. Follow on Twitter! Follow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James Pratt</dc:creator>
  <cp:lastModifiedBy>GaDOE</cp:lastModifiedBy>
  <cp:revision>781</cp:revision>
  <dcterms:created xsi:type="dcterms:W3CDTF">2012-04-02T19:02:51Z</dcterms:created>
  <dcterms:modified xsi:type="dcterms:W3CDTF">2013-05-06T19:08:12Z</dcterms:modified>
</cp:coreProperties>
</file>